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7"/>
  </p:notesMasterIdLst>
  <p:sldIdLst>
    <p:sldId id="256" r:id="rId3"/>
    <p:sldId id="376" r:id="rId4"/>
    <p:sldId id="268" r:id="rId5"/>
    <p:sldId id="427" r:id="rId6"/>
    <p:sldId id="428" r:id="rId7"/>
    <p:sldId id="702" r:id="rId8"/>
    <p:sldId id="453" r:id="rId9"/>
    <p:sldId id="460" r:id="rId10"/>
    <p:sldId id="454" r:id="rId11"/>
    <p:sldId id="703" r:id="rId12"/>
    <p:sldId id="704" r:id="rId13"/>
    <p:sldId id="705" r:id="rId14"/>
    <p:sldId id="706" r:id="rId15"/>
    <p:sldId id="707" r:id="rId16"/>
    <p:sldId id="461" r:id="rId17"/>
    <p:sldId id="462" r:id="rId18"/>
    <p:sldId id="463" r:id="rId19"/>
    <p:sldId id="708" r:id="rId20"/>
    <p:sldId id="709" r:id="rId21"/>
    <p:sldId id="710" r:id="rId22"/>
    <p:sldId id="711" r:id="rId23"/>
    <p:sldId id="712" r:id="rId24"/>
    <p:sldId id="713" r:id="rId25"/>
    <p:sldId id="714" r:id="rId26"/>
    <p:sldId id="715" r:id="rId27"/>
    <p:sldId id="716" r:id="rId28"/>
    <p:sldId id="717" r:id="rId29"/>
    <p:sldId id="718" r:id="rId30"/>
    <p:sldId id="719" r:id="rId31"/>
    <p:sldId id="720" r:id="rId32"/>
    <p:sldId id="721" r:id="rId33"/>
    <p:sldId id="722" r:id="rId34"/>
    <p:sldId id="723" r:id="rId35"/>
    <p:sldId id="724" r:id="rId36"/>
    <p:sldId id="725" r:id="rId37"/>
    <p:sldId id="726" r:id="rId38"/>
    <p:sldId id="727" r:id="rId39"/>
    <p:sldId id="728" r:id="rId40"/>
    <p:sldId id="729" r:id="rId41"/>
    <p:sldId id="730" r:id="rId42"/>
    <p:sldId id="418" r:id="rId43"/>
    <p:sldId id="483" r:id="rId44"/>
    <p:sldId id="484" r:id="rId45"/>
    <p:sldId id="277" r:id="rId46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8" d="100"/>
          <a:sy n="88" d="100"/>
        </p:scale>
        <p:origin x="68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0" Type="http://schemas.openxmlformats.org/officeDocument/2006/relationships/tableStyles" Target="tableStyles.xml"/><Relationship Id="rId5" Type="http://schemas.openxmlformats.org/officeDocument/2006/relationships/slide" Target="slides/slide3.xml"/><Relationship Id="rId49" Type="http://schemas.openxmlformats.org/officeDocument/2006/relationships/viewProps" Target="viewProps.xml"/><Relationship Id="rId48" Type="http://schemas.openxmlformats.org/officeDocument/2006/relationships/presProps" Target="presProps.xml"/><Relationship Id="rId47" Type="http://schemas.openxmlformats.org/officeDocument/2006/relationships/notesMaster" Target="notesMasters/notesMaster1.xml"/><Relationship Id="rId46" Type="http://schemas.openxmlformats.org/officeDocument/2006/relationships/slide" Target="slides/slide44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90" name="Shape 9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/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8000"/>
      </a:lnSpc>
      <a:defRPr sz="22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1pPr>
    <a:lvl2pPr indent="228600" defTabSz="457200" latinLnBrk="0">
      <a:lnSpc>
        <a:spcPct val="118000"/>
      </a:lnSpc>
      <a:defRPr sz="22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2pPr>
    <a:lvl3pPr indent="457200" defTabSz="457200" latinLnBrk="0">
      <a:lnSpc>
        <a:spcPct val="118000"/>
      </a:lnSpc>
      <a:defRPr sz="22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3pPr>
    <a:lvl4pPr indent="685800" defTabSz="457200" latinLnBrk="0">
      <a:lnSpc>
        <a:spcPct val="118000"/>
      </a:lnSpc>
      <a:defRPr sz="22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4pPr>
    <a:lvl5pPr indent="914400" defTabSz="457200" latinLnBrk="0">
      <a:lnSpc>
        <a:spcPct val="118000"/>
      </a:lnSpc>
      <a:defRPr sz="22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5pPr>
    <a:lvl6pPr indent="1143000" defTabSz="457200" latinLnBrk="0">
      <a:lnSpc>
        <a:spcPct val="118000"/>
      </a:lnSpc>
      <a:defRPr sz="22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6pPr>
    <a:lvl7pPr indent="1371600" defTabSz="457200" latinLnBrk="0">
      <a:lnSpc>
        <a:spcPct val="118000"/>
      </a:lnSpc>
      <a:defRPr sz="22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7pPr>
    <a:lvl8pPr indent="1600200" defTabSz="457200" latinLnBrk="0">
      <a:lnSpc>
        <a:spcPct val="118000"/>
      </a:lnSpc>
      <a:defRPr sz="22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8pPr>
    <a:lvl9pPr indent="1828800" defTabSz="457200" latinLnBrk="0">
      <a:lnSpc>
        <a:spcPct val="118000"/>
      </a:lnSpc>
      <a:defRPr sz="22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与副标题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>
            <a:spLocks noGrp="1"/>
          </p:cNvSpPr>
          <p:nvPr>
            <p:ph type="title" hasCustomPrompt="1"/>
          </p:nvPr>
        </p:nvSpPr>
        <p:spPr>
          <a:xfrm>
            <a:off x="1110482" y="2708845"/>
            <a:ext cx="10464801" cy="1795291"/>
          </a:xfrm>
          <a:prstGeom prst="rect">
            <a:avLst/>
          </a:prstGeom>
        </p:spPr>
        <p:txBody>
          <a:bodyPr/>
          <a:lstStyle>
            <a:lvl1pPr>
              <a:defRPr sz="6000"/>
            </a:lvl1pPr>
          </a:lstStyle>
          <a:p>
            <a:r>
              <a:t>标题文本</a:t>
            </a:r>
          </a:p>
        </p:txBody>
      </p:sp>
      <p:sp>
        <p:nvSpPr>
          <p:cNvPr id="15" name="Shape 15"/>
          <p:cNvSpPr/>
          <p:nvPr userDrawn="1"/>
        </p:nvSpPr>
        <p:spPr>
          <a:xfrm>
            <a:off x="1110482" y="2079614"/>
            <a:ext cx="10464801" cy="716294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>
            <a:normAutofit/>
          </a:bodyPr>
          <a:lstStyle>
            <a:lvl1pPr algn="l">
              <a:defRPr sz="300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  <a:sym typeface="Lantinghei SC Extralight" panose="02000000000000000000" charset="-122"/>
              </a:defRPr>
            </a:lvl1pPr>
          </a:lstStyle>
          <a:p>
            <a:r>
              <a:rPr dirty="0"/>
              <a:t>考虫英语研究院</a:t>
            </a:r>
            <a:endParaRPr dirty="0"/>
          </a:p>
        </p:txBody>
      </p:sp>
      <p:sp>
        <p:nvSpPr>
          <p:cNvPr id="16" name="Shape 16"/>
          <p:cNvSpPr>
            <a:spLocks noGrp="1"/>
          </p:cNvSpPr>
          <p:nvPr>
            <p:ph type="body" sz="half" idx="1" hasCustomPrompt="1"/>
          </p:nvPr>
        </p:nvSpPr>
        <p:spPr>
          <a:xfrm>
            <a:off x="1270000" y="6377983"/>
            <a:ext cx="9222185" cy="2871537"/>
          </a:xfrm>
          <a:prstGeom prst="rect">
            <a:avLst/>
          </a:prstGeom>
        </p:spPr>
        <p:txBody>
          <a:bodyPr/>
          <a:lstStyle>
            <a:lvl1pPr>
              <a:defRPr sz="2800">
                <a:latin typeface="Lantinghei SC Demibold" panose="02000000000000000000" charset="-122"/>
                <a:ea typeface="Lantinghei SC Demibold" panose="02000000000000000000" charset="-122"/>
                <a:cs typeface="Lantinghei SC Demibold" panose="02000000000000000000" charset="-122"/>
                <a:sym typeface="Lantinghei SC Demibold" panose="02000000000000000000" charset="-122"/>
              </a:defRPr>
            </a:lvl1pPr>
            <a:lvl2pPr>
              <a:defRPr sz="2800">
                <a:latin typeface="Lantinghei SC Demibold" panose="02000000000000000000" charset="-122"/>
                <a:ea typeface="Lantinghei SC Demibold" panose="02000000000000000000" charset="-122"/>
                <a:cs typeface="Lantinghei SC Demibold" panose="02000000000000000000" charset="-122"/>
                <a:sym typeface="Lantinghei SC Demibold" panose="02000000000000000000" charset="-122"/>
              </a:defRPr>
            </a:lvl2pPr>
            <a:lvl3pPr>
              <a:defRPr sz="2800">
                <a:latin typeface="Lantinghei SC Demibold" panose="02000000000000000000" charset="-122"/>
                <a:ea typeface="Lantinghei SC Demibold" panose="02000000000000000000" charset="-122"/>
                <a:cs typeface="Lantinghei SC Demibold" panose="02000000000000000000" charset="-122"/>
                <a:sym typeface="Lantinghei SC Demibold" panose="02000000000000000000" charset="-122"/>
              </a:defRPr>
            </a:lvl3pPr>
            <a:lvl4pPr>
              <a:defRPr sz="2800">
                <a:latin typeface="Lantinghei SC Demibold" panose="02000000000000000000" charset="-122"/>
                <a:ea typeface="Lantinghei SC Demibold" panose="02000000000000000000" charset="-122"/>
                <a:cs typeface="Lantinghei SC Demibold" panose="02000000000000000000" charset="-122"/>
                <a:sym typeface="Lantinghei SC Demibold" panose="02000000000000000000" charset="-122"/>
              </a:defRPr>
            </a:lvl4pPr>
            <a:lvl5pPr>
              <a:defRPr sz="2800">
                <a:latin typeface="Lantinghei SC Demibold" panose="02000000000000000000" charset="-122"/>
                <a:ea typeface="Lantinghei SC Demibold" panose="02000000000000000000" charset="-122"/>
                <a:cs typeface="Lantinghei SC Demibold" panose="02000000000000000000" charset="-122"/>
                <a:sym typeface="Lantinghei SC Demibold" panose="02000000000000000000" charset="-122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9" name="Shape 19"/>
          <p:cNvSpPr>
            <a:spLocks noGrp="1"/>
          </p:cNvSpPr>
          <p:nvPr>
            <p:ph type="sldNum" sz="quarter" idx="2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水平 拷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标题文本</a:t>
            </a:r>
            <a:endParaRPr dirty="0"/>
          </a:p>
        </p:txBody>
      </p:sp>
      <p:sp>
        <p:nvSpPr>
          <p:cNvPr id="27" name="Shape 27"/>
          <p:cNvSpPr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8" name="Shape 2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>
            <a:spLocks noGrp="1"/>
          </p:cNvSpPr>
          <p:nvPr>
            <p:ph type="body" idx="1" hasCustomPrompt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 anchor="ctr"/>
          <a:lstStyle>
            <a:lvl1pPr marL="444500" indent="-444500">
              <a:spcBef>
                <a:spcPts val="4200"/>
              </a:spcBef>
              <a:buSzPct val="75000"/>
              <a:buChar char="•"/>
              <a:defRPr sz="3600">
                <a:latin typeface="+mn-lt"/>
                <a:ea typeface="+mn-ea"/>
                <a:cs typeface="+mn-cs"/>
                <a:sym typeface="Helvetica Light"/>
              </a:defRPr>
            </a:lvl1pPr>
            <a:lvl2pPr marL="889000" indent="-444500">
              <a:spcBef>
                <a:spcPts val="4200"/>
              </a:spcBef>
              <a:buSzPct val="75000"/>
              <a:buChar char="•"/>
              <a:defRPr sz="3600">
                <a:latin typeface="+mn-lt"/>
                <a:ea typeface="+mn-ea"/>
                <a:cs typeface="+mn-cs"/>
                <a:sym typeface="Helvetica Light"/>
              </a:defRPr>
            </a:lvl2pPr>
            <a:lvl3pPr marL="1333500" indent="-444500">
              <a:spcBef>
                <a:spcPts val="4200"/>
              </a:spcBef>
              <a:buSzPct val="75000"/>
              <a:buChar char="•"/>
              <a:defRPr sz="3600">
                <a:latin typeface="+mn-lt"/>
                <a:ea typeface="+mn-ea"/>
                <a:cs typeface="+mn-cs"/>
                <a:sym typeface="Helvetica Light"/>
              </a:defRPr>
            </a:lvl3pPr>
            <a:lvl4pPr marL="1778000" indent="-444500">
              <a:spcBef>
                <a:spcPts val="4200"/>
              </a:spcBef>
              <a:buSzPct val="75000"/>
              <a:buChar char="•"/>
              <a:defRPr sz="3600">
                <a:latin typeface="+mn-lt"/>
                <a:ea typeface="+mn-ea"/>
                <a:cs typeface="+mn-cs"/>
                <a:sym typeface="Helvetica Light"/>
              </a:defRPr>
            </a:lvl4pPr>
            <a:lvl5pPr marL="2222500" indent="-444500">
              <a:spcBef>
                <a:spcPts val="4200"/>
              </a:spcBef>
              <a:buSzPct val="75000"/>
              <a:buChar char="•"/>
              <a:defRPr sz="3600">
                <a:latin typeface="+mn-lt"/>
                <a:ea typeface="+mn-ea"/>
                <a:cs typeface="+mn-cs"/>
                <a:sym typeface="Helvetica Light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5" name="Shape 75"/>
          <p:cNvSpPr>
            <a:spLocks noGrp="1"/>
          </p:cNvSpPr>
          <p:nvPr>
            <p:ph type="sldNum" sz="quarter" idx="2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>
            <a:spLocks noGrp="1"/>
          </p:cNvSpPr>
          <p:nvPr>
            <p:ph type="body" idx="1" hasCustomPrompt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 anchor="ctr"/>
          <a:lstStyle>
            <a:lvl1pPr marL="444500" indent="-444500">
              <a:spcBef>
                <a:spcPts val="4200"/>
              </a:spcBef>
              <a:buSzPct val="75000"/>
              <a:buChar char="•"/>
              <a:defRPr sz="3600">
                <a:latin typeface="+mn-lt"/>
                <a:ea typeface="+mn-ea"/>
                <a:cs typeface="+mn-cs"/>
                <a:sym typeface="Helvetica Light"/>
              </a:defRPr>
            </a:lvl1pPr>
            <a:lvl2pPr marL="889000" indent="-444500">
              <a:spcBef>
                <a:spcPts val="4200"/>
              </a:spcBef>
              <a:buSzPct val="75000"/>
              <a:buChar char="•"/>
              <a:defRPr sz="3600">
                <a:latin typeface="+mn-lt"/>
                <a:ea typeface="+mn-ea"/>
                <a:cs typeface="+mn-cs"/>
                <a:sym typeface="Helvetica Light"/>
              </a:defRPr>
            </a:lvl2pPr>
            <a:lvl3pPr marL="1333500" indent="-444500">
              <a:spcBef>
                <a:spcPts val="4200"/>
              </a:spcBef>
              <a:buSzPct val="75000"/>
              <a:buChar char="•"/>
              <a:defRPr sz="3600">
                <a:latin typeface="+mn-lt"/>
                <a:ea typeface="+mn-ea"/>
                <a:cs typeface="+mn-cs"/>
                <a:sym typeface="Helvetica Light"/>
              </a:defRPr>
            </a:lvl3pPr>
            <a:lvl4pPr marL="1778000" indent="-444500">
              <a:spcBef>
                <a:spcPts val="4200"/>
              </a:spcBef>
              <a:buSzPct val="75000"/>
              <a:buChar char="•"/>
              <a:defRPr sz="3600">
                <a:latin typeface="+mn-lt"/>
                <a:ea typeface="+mn-ea"/>
                <a:cs typeface="+mn-cs"/>
                <a:sym typeface="Helvetica Light"/>
              </a:defRPr>
            </a:lvl4pPr>
            <a:lvl5pPr marL="2222500" indent="-444500">
              <a:spcBef>
                <a:spcPts val="4200"/>
              </a:spcBef>
              <a:buSzPct val="75000"/>
              <a:buChar char="•"/>
              <a:defRPr sz="3600">
                <a:latin typeface="+mn-lt"/>
                <a:ea typeface="+mn-ea"/>
                <a:cs typeface="+mn-cs"/>
                <a:sym typeface="Helvetica Light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83" name="Shape 83"/>
          <p:cNvSpPr>
            <a:spLocks noGrp="1"/>
          </p:cNvSpPr>
          <p:nvPr>
            <p:ph type="sldNum" sz="quarter" idx="2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7" Type="http://schemas.openxmlformats.org/officeDocument/2006/relationships/image" Target="../media/image3.png"/><Relationship Id="rId6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asted-image.pd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-3295"/>
            <a:ext cx="13004800" cy="104761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3" name="Shape 3"/>
          <p:cNvSpPr>
            <a:spLocks noGrp="1"/>
          </p:cNvSpPr>
          <p:nvPr>
            <p:ph type="title"/>
          </p:nvPr>
        </p:nvSpPr>
        <p:spPr>
          <a:xfrm>
            <a:off x="935975" y="1855342"/>
            <a:ext cx="11132850" cy="800101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>
            <a:normAutofit/>
          </a:bodyPr>
          <a:lstStyle/>
          <a:p>
            <a:r>
              <a:t>标题文本</a:t>
            </a:r>
          </a:p>
        </p:txBody>
      </p:sp>
      <p:sp>
        <p:nvSpPr>
          <p:cNvPr id="4" name="Shape 4"/>
          <p:cNvSpPr>
            <a:spLocks noGrp="1"/>
          </p:cNvSpPr>
          <p:nvPr>
            <p:ph type="body" idx="1"/>
          </p:nvPr>
        </p:nvSpPr>
        <p:spPr>
          <a:xfrm>
            <a:off x="942048" y="2887556"/>
            <a:ext cx="11120704" cy="5969398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" name="Shape 5"/>
          <p:cNvSpPr/>
          <p:nvPr/>
        </p:nvSpPr>
        <p:spPr>
          <a:xfrm>
            <a:off x="10174378" y="3015"/>
            <a:ext cx="2252339" cy="1034989"/>
          </a:xfrm>
          <a:prstGeom prst="rect">
            <a:avLst/>
          </a:prstGeom>
          <a:solidFill>
            <a:srgbClr val="FFD3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pic>
        <p:nvPicPr>
          <p:cNvPr id="6" name="pasted-image.pdf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22612" y="234060"/>
            <a:ext cx="1414113" cy="572899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7" name="Shape 7"/>
          <p:cNvSpPr>
            <a:spLocks noGrp="1"/>
          </p:cNvSpPr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/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ransition spd="med"/>
  <p:txStyles>
    <p:titleStyle>
      <a:lvl1pPr marL="0" marR="0" indent="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3000" b="0" i="0" u="none" strike="noStrike" cap="none" spc="0" baseline="0">
          <a:ln>
            <a:noFill/>
          </a:ln>
          <a:solidFill>
            <a:srgbClr val="000000"/>
          </a:solidFill>
          <a:uFillTx/>
          <a:latin typeface="Lantinghei SC Demibold" panose="02000000000000000000" charset="-122"/>
          <a:ea typeface="Lantinghei SC Demibold" panose="02000000000000000000" charset="-122"/>
          <a:cs typeface="Lantinghei SC Demibold" panose="02000000000000000000" charset="-122"/>
          <a:sym typeface="Lantinghei SC Demibold" panose="02000000000000000000" charset="-122"/>
        </a:defRPr>
      </a:lvl1pPr>
      <a:lvl2pPr marL="0" marR="0" indent="2286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3000" b="0" i="0" u="none" strike="noStrike" cap="none" spc="0" baseline="0">
          <a:ln>
            <a:noFill/>
          </a:ln>
          <a:solidFill>
            <a:srgbClr val="000000"/>
          </a:solidFill>
          <a:uFillTx/>
          <a:latin typeface="Lantinghei SC Demibold" panose="02000000000000000000" charset="-122"/>
          <a:ea typeface="Lantinghei SC Demibold" panose="02000000000000000000" charset="-122"/>
          <a:cs typeface="Lantinghei SC Demibold" panose="02000000000000000000" charset="-122"/>
          <a:sym typeface="Lantinghei SC Demibold" panose="02000000000000000000" charset="-122"/>
        </a:defRPr>
      </a:lvl2pPr>
      <a:lvl3pPr marL="0" marR="0" indent="4572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3000" b="0" i="0" u="none" strike="noStrike" cap="none" spc="0" baseline="0">
          <a:ln>
            <a:noFill/>
          </a:ln>
          <a:solidFill>
            <a:srgbClr val="000000"/>
          </a:solidFill>
          <a:uFillTx/>
          <a:latin typeface="Lantinghei SC Demibold" panose="02000000000000000000" charset="-122"/>
          <a:ea typeface="Lantinghei SC Demibold" panose="02000000000000000000" charset="-122"/>
          <a:cs typeface="Lantinghei SC Demibold" panose="02000000000000000000" charset="-122"/>
          <a:sym typeface="Lantinghei SC Demibold" panose="02000000000000000000" charset="-122"/>
        </a:defRPr>
      </a:lvl3pPr>
      <a:lvl4pPr marL="0" marR="0" indent="6858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3000" b="0" i="0" u="none" strike="noStrike" cap="none" spc="0" baseline="0">
          <a:ln>
            <a:noFill/>
          </a:ln>
          <a:solidFill>
            <a:srgbClr val="000000"/>
          </a:solidFill>
          <a:uFillTx/>
          <a:latin typeface="Lantinghei SC Demibold" panose="02000000000000000000" charset="-122"/>
          <a:ea typeface="Lantinghei SC Demibold" panose="02000000000000000000" charset="-122"/>
          <a:cs typeface="Lantinghei SC Demibold" panose="02000000000000000000" charset="-122"/>
          <a:sym typeface="Lantinghei SC Demibold" panose="02000000000000000000" charset="-122"/>
        </a:defRPr>
      </a:lvl4pPr>
      <a:lvl5pPr marL="0" marR="0" indent="9144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3000" b="0" i="0" u="none" strike="noStrike" cap="none" spc="0" baseline="0">
          <a:ln>
            <a:noFill/>
          </a:ln>
          <a:solidFill>
            <a:srgbClr val="000000"/>
          </a:solidFill>
          <a:uFillTx/>
          <a:latin typeface="Lantinghei SC Demibold" panose="02000000000000000000" charset="-122"/>
          <a:ea typeface="Lantinghei SC Demibold" panose="02000000000000000000" charset="-122"/>
          <a:cs typeface="Lantinghei SC Demibold" panose="02000000000000000000" charset="-122"/>
          <a:sym typeface="Lantinghei SC Demibold" panose="02000000000000000000" charset="-122"/>
        </a:defRPr>
      </a:lvl5pPr>
      <a:lvl6pPr marL="0" marR="0" indent="11430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3000" b="0" i="0" u="none" strike="noStrike" cap="none" spc="0" baseline="0">
          <a:ln>
            <a:noFill/>
          </a:ln>
          <a:solidFill>
            <a:srgbClr val="000000"/>
          </a:solidFill>
          <a:uFillTx/>
          <a:latin typeface="Lantinghei SC Demibold" panose="02000000000000000000" charset="-122"/>
          <a:ea typeface="Lantinghei SC Demibold" panose="02000000000000000000" charset="-122"/>
          <a:cs typeface="Lantinghei SC Demibold" panose="02000000000000000000" charset="-122"/>
          <a:sym typeface="Lantinghei SC Demibold" panose="02000000000000000000" charset="-122"/>
        </a:defRPr>
      </a:lvl6pPr>
      <a:lvl7pPr marL="0" marR="0" indent="13716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3000" b="0" i="0" u="none" strike="noStrike" cap="none" spc="0" baseline="0">
          <a:ln>
            <a:noFill/>
          </a:ln>
          <a:solidFill>
            <a:srgbClr val="000000"/>
          </a:solidFill>
          <a:uFillTx/>
          <a:latin typeface="Lantinghei SC Demibold" panose="02000000000000000000" charset="-122"/>
          <a:ea typeface="Lantinghei SC Demibold" panose="02000000000000000000" charset="-122"/>
          <a:cs typeface="Lantinghei SC Demibold" panose="02000000000000000000" charset="-122"/>
          <a:sym typeface="Lantinghei SC Demibold" panose="02000000000000000000" charset="-122"/>
        </a:defRPr>
      </a:lvl7pPr>
      <a:lvl8pPr marL="0" marR="0" indent="16002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3000" b="0" i="0" u="none" strike="noStrike" cap="none" spc="0" baseline="0">
          <a:ln>
            <a:noFill/>
          </a:ln>
          <a:solidFill>
            <a:srgbClr val="000000"/>
          </a:solidFill>
          <a:uFillTx/>
          <a:latin typeface="Lantinghei SC Demibold" panose="02000000000000000000" charset="-122"/>
          <a:ea typeface="Lantinghei SC Demibold" panose="02000000000000000000" charset="-122"/>
          <a:cs typeface="Lantinghei SC Demibold" panose="02000000000000000000" charset="-122"/>
          <a:sym typeface="Lantinghei SC Demibold" panose="02000000000000000000" charset="-122"/>
        </a:defRPr>
      </a:lvl8pPr>
      <a:lvl9pPr marL="0" marR="0" indent="18288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3000" b="0" i="0" u="none" strike="noStrike" cap="none" spc="0" baseline="0">
          <a:ln>
            <a:noFill/>
          </a:ln>
          <a:solidFill>
            <a:srgbClr val="000000"/>
          </a:solidFill>
          <a:uFillTx/>
          <a:latin typeface="Lantinghei SC Demibold" panose="02000000000000000000" charset="-122"/>
          <a:ea typeface="Lantinghei SC Demibold" panose="02000000000000000000" charset="-122"/>
          <a:cs typeface="Lantinghei SC Demibold" panose="02000000000000000000" charset="-122"/>
          <a:sym typeface="Lantinghei SC Demibold" panose="02000000000000000000" charset="-122"/>
        </a:defRPr>
      </a:lvl9pPr>
    </p:titleStyle>
    <p:bodyStyle>
      <a:lvl1pPr marL="0" marR="0" indent="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Lantinghei SC Extralight" panose="02000000000000000000" charset="-122"/>
          <a:ea typeface="Lantinghei SC Extralight" panose="02000000000000000000" charset="-122"/>
          <a:cs typeface="Lantinghei SC Extralight" panose="02000000000000000000" charset="-122"/>
          <a:sym typeface="Lantinghei SC Extralight" panose="02000000000000000000" charset="-122"/>
        </a:defRPr>
      </a:lvl1pPr>
      <a:lvl2pPr marL="0" marR="0" indent="2286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Lantinghei SC Extralight" panose="02000000000000000000" charset="-122"/>
          <a:ea typeface="Lantinghei SC Extralight" panose="02000000000000000000" charset="-122"/>
          <a:cs typeface="Lantinghei SC Extralight" panose="02000000000000000000" charset="-122"/>
          <a:sym typeface="Lantinghei SC Extralight" panose="02000000000000000000" charset="-122"/>
        </a:defRPr>
      </a:lvl2pPr>
      <a:lvl3pPr marL="0" marR="0" indent="4572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Lantinghei SC Extralight" panose="02000000000000000000" charset="-122"/>
          <a:ea typeface="Lantinghei SC Extralight" panose="02000000000000000000" charset="-122"/>
          <a:cs typeface="Lantinghei SC Extralight" panose="02000000000000000000" charset="-122"/>
          <a:sym typeface="Lantinghei SC Extralight" panose="02000000000000000000" charset="-122"/>
        </a:defRPr>
      </a:lvl3pPr>
      <a:lvl4pPr marL="0" marR="0" indent="6858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Lantinghei SC Extralight" panose="02000000000000000000" charset="-122"/>
          <a:ea typeface="Lantinghei SC Extralight" panose="02000000000000000000" charset="-122"/>
          <a:cs typeface="Lantinghei SC Extralight" panose="02000000000000000000" charset="-122"/>
          <a:sym typeface="Lantinghei SC Extralight" panose="02000000000000000000" charset="-122"/>
        </a:defRPr>
      </a:lvl4pPr>
      <a:lvl5pPr marL="0" marR="0" indent="9144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Lantinghei SC Extralight" panose="02000000000000000000" charset="-122"/>
          <a:ea typeface="Lantinghei SC Extralight" panose="02000000000000000000" charset="-122"/>
          <a:cs typeface="Lantinghei SC Extralight" panose="02000000000000000000" charset="-122"/>
          <a:sym typeface="Lantinghei SC Extralight" panose="02000000000000000000" charset="-122"/>
        </a:defRPr>
      </a:lvl5pPr>
      <a:lvl6pPr marL="0" marR="0" indent="11430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Lantinghei SC Extralight" panose="02000000000000000000" charset="-122"/>
          <a:ea typeface="Lantinghei SC Extralight" panose="02000000000000000000" charset="-122"/>
          <a:cs typeface="Lantinghei SC Extralight" panose="02000000000000000000" charset="-122"/>
          <a:sym typeface="Lantinghei SC Extralight" panose="02000000000000000000" charset="-122"/>
        </a:defRPr>
      </a:lvl6pPr>
      <a:lvl7pPr marL="0" marR="0" indent="13716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Lantinghei SC Extralight" panose="02000000000000000000" charset="-122"/>
          <a:ea typeface="Lantinghei SC Extralight" panose="02000000000000000000" charset="-122"/>
          <a:cs typeface="Lantinghei SC Extralight" panose="02000000000000000000" charset="-122"/>
          <a:sym typeface="Lantinghei SC Extralight" panose="02000000000000000000" charset="-122"/>
        </a:defRPr>
      </a:lvl7pPr>
      <a:lvl8pPr marL="0" marR="0" indent="16002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Lantinghei SC Extralight" panose="02000000000000000000" charset="-122"/>
          <a:ea typeface="Lantinghei SC Extralight" panose="02000000000000000000" charset="-122"/>
          <a:cs typeface="Lantinghei SC Extralight" panose="02000000000000000000" charset="-122"/>
          <a:sym typeface="Lantinghei SC Extralight" panose="02000000000000000000" charset="-122"/>
        </a:defRPr>
      </a:lvl8pPr>
      <a:lvl9pPr marL="0" marR="0" indent="18288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Lantinghei SC Extralight" panose="02000000000000000000" charset="-122"/>
          <a:ea typeface="Lantinghei SC Extralight" panose="02000000000000000000" charset="-122"/>
          <a:cs typeface="Lantinghei SC Extralight" panose="02000000000000000000" charset="-122"/>
          <a:sym typeface="Lantinghei SC Extralight" panose="02000000000000000000" charset="-122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1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5.xml"/><Relationship Id="rId6" Type="http://schemas.openxmlformats.org/officeDocument/2006/relationships/tags" Target="../tags/tag7.xml"/><Relationship Id="rId5" Type="http://schemas.openxmlformats.org/officeDocument/2006/relationships/tags" Target="../tags/tag6.xml"/><Relationship Id="rId4" Type="http://schemas.openxmlformats.org/officeDocument/2006/relationships/tags" Target="../tags/tag5.xml"/><Relationship Id="rId3" Type="http://schemas.openxmlformats.org/officeDocument/2006/relationships/tags" Target="../tags/tag4.xml"/><Relationship Id="rId2" Type="http://schemas.openxmlformats.org/officeDocument/2006/relationships/tags" Target="../tags/tag3.xml"/><Relationship Id="rId1" Type="http://schemas.openxmlformats.org/officeDocument/2006/relationships/tags" Target="../tags/tag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jpe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9.xml"/><Relationship Id="rId1" Type="http://schemas.openxmlformats.org/officeDocument/2006/relationships/image" Target="../media/image18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0.xml"/><Relationship Id="rId1" Type="http://schemas.openxmlformats.org/officeDocument/2006/relationships/image" Target="../media/image19.jpe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2432050" y="3152140"/>
            <a:ext cx="8331835" cy="1795145"/>
          </a:xfrm>
        </p:spPr>
        <p:txBody>
          <a:bodyPr>
            <a:noAutofit/>
          </a:bodyPr>
          <a:lstStyle/>
          <a:p>
            <a:pPr algn="ctr"/>
            <a:r>
              <a:rPr lang="zh-CN" altLang="en-US" sz="8800" dirty="0"/>
              <a:t>托福听力</a:t>
            </a:r>
            <a:r>
              <a:rPr lang="en-US" altLang="zh-CN" sz="8800" dirty="0"/>
              <a:t>9</a:t>
            </a:r>
            <a:endParaRPr lang="en-US" altLang="zh-CN" sz="8800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half" idx="1"/>
          </p:nvPr>
        </p:nvSpPr>
        <p:spPr>
          <a:xfrm>
            <a:off x="4233545" y="4947285"/>
            <a:ext cx="4980305" cy="2449830"/>
          </a:xfrm>
        </p:spPr>
        <p:txBody>
          <a:bodyPr/>
          <a:lstStyle/>
          <a:p>
            <a:pPr algn="ctr"/>
            <a:r>
              <a:rPr lang="zh-CN" altLang="en-US" sz="4400"/>
              <a:t>金牌听力名师</a:t>
            </a:r>
            <a:endParaRPr lang="zh-CN" altLang="en-US" sz="4400"/>
          </a:p>
          <a:p>
            <a:pPr algn="ctr"/>
            <a:r>
              <a:rPr lang="zh-CN" altLang="en-US" sz="4400"/>
              <a:t>大菁儿老师</a:t>
            </a:r>
            <a:endParaRPr lang="zh-CN" altLang="en-US" sz="4400"/>
          </a:p>
          <a:p>
            <a:pPr algn="ctr"/>
            <a:r>
              <a:rPr lang="en-US" altLang="zh-CN" sz="4400"/>
              <a:t>2021.6.21</a:t>
            </a:r>
            <a:endParaRPr lang="en-US" altLang="zh-CN" sz="44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5170" y="4610735"/>
            <a:ext cx="3171190" cy="31711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9905" y="4610735"/>
            <a:ext cx="3218815" cy="312229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9695" y="293053"/>
            <a:ext cx="12805410" cy="830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indent="325755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1pPr>
            <a:lvl2pPr marL="742950" indent="-285750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2pPr>
            <a:lvl3pPr marL="1143000" indent="-228600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3pPr>
            <a:lvl4pPr marL="1600200" indent="-228600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4pPr>
            <a:lvl5pPr marL="2057400" indent="-228600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9pPr>
          </a:lstStyle>
          <a:p>
            <a:pPr indent="0" algn="l" eaLnBrk="1" hangingPunct="1"/>
            <a:r>
              <a:rPr lang="en-US" altLang="zh-CN" sz="5400" b="1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TPO6-lecture1</a:t>
            </a:r>
            <a:endParaRPr lang="en-US" altLang="zh-CN" sz="5400" b="1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40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2. what is the professor’s opinion about the dot-com crash</a:t>
            </a:r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40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A. she thinks that people should have realized it would happen</a:t>
            </a:r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40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B. she does not believe that anything like it will happen again</a:t>
            </a:r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40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C. she is surprised that it did not have more serious consequences</a:t>
            </a:r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40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D. she is confident that people learned a valuable lesson from it </a:t>
            </a:r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9695" y="1831975"/>
            <a:ext cx="12805410" cy="52311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indent="325755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1pPr>
            <a:lvl2pPr marL="742950" indent="-285750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2pPr>
            <a:lvl3pPr marL="1143000" indent="-228600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3pPr>
            <a:lvl4pPr marL="1600200" indent="-228600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4pPr>
            <a:lvl5pPr marL="2057400" indent="-228600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9pPr>
          </a:lstStyle>
          <a:p>
            <a:pPr indent="0" algn="l" eaLnBrk="1" hangingPunct="1"/>
            <a:r>
              <a:rPr lang="en-US" altLang="zh-CN" sz="5400" b="1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TPO6-lecture1</a:t>
            </a:r>
            <a:endParaRPr lang="en-US" altLang="zh-CN" sz="5400" b="1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40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3. according to the professor, where did tulips originate</a:t>
            </a:r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40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A. the mountains of central Asia</a:t>
            </a:r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40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B. the region around Istanbul in Turkey</a:t>
            </a:r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40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C. the sandy soils of the Netherlands</a:t>
            </a:r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40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D. the forests of northern Europe</a:t>
            </a:r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9695" y="293053"/>
            <a:ext cx="12805410" cy="830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indent="325755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1pPr>
            <a:lvl2pPr marL="742950" indent="-285750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2pPr>
            <a:lvl3pPr marL="1143000" indent="-228600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3pPr>
            <a:lvl4pPr marL="1600200" indent="-228600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4pPr>
            <a:lvl5pPr marL="2057400" indent="-228600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9pPr>
          </a:lstStyle>
          <a:p>
            <a:pPr indent="0" algn="l" eaLnBrk="1" hangingPunct="1"/>
            <a:r>
              <a:rPr lang="en-US" altLang="zh-CN" sz="5400" b="1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TPO6-lecture1</a:t>
            </a:r>
            <a:endParaRPr lang="en-US" altLang="zh-CN" sz="5400" b="1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40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4. why does the professor mention a merchant who ate tulip bulbs</a:t>
            </a:r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40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A. to explain how the Turks introduce the flower to European visitors</a:t>
            </a:r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40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B. to explain what happened to tulip bulbs that did not produce desirable colors</a:t>
            </a:r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40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C. to give an example of one way that the rich in the Netherlands showed off their wealth</a:t>
            </a:r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40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D. to illustrate her point that Europeans were unfamiliar with the flower</a:t>
            </a:r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9695" y="293053"/>
            <a:ext cx="12805410" cy="830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indent="325755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1pPr>
            <a:lvl2pPr marL="742950" indent="-285750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2pPr>
            <a:lvl3pPr marL="1143000" indent="-228600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3pPr>
            <a:lvl4pPr marL="1600200" indent="-228600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4pPr>
            <a:lvl5pPr marL="2057400" indent="-228600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9pPr>
          </a:lstStyle>
          <a:p>
            <a:pPr indent="0" algn="l" eaLnBrk="1" hangingPunct="1"/>
            <a:r>
              <a:rPr lang="en-US" altLang="zh-CN" sz="5400" b="1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TPO6-lecture1</a:t>
            </a:r>
            <a:endParaRPr lang="en-US" altLang="zh-CN" sz="5400" b="1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40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5. what were some of the factors that contributed to the tulip craze in the Netherlands in the seventeenth century(3)</a:t>
            </a:r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40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A. wealthy gardeners liked to complete for rare plants</a:t>
            </a:r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40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B. the number of people with disposable income was growing</a:t>
            </a:r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40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C. tulip bulbs were initially cheap and easy to obtain</a:t>
            </a:r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40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D. tulips in the wild bloomed in unusual color combination</a:t>
            </a:r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40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E. the tulip market was not regulated by the government</a:t>
            </a:r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9695" y="293053"/>
            <a:ext cx="12805410" cy="830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indent="325755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1pPr>
            <a:lvl2pPr marL="742950" indent="-285750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2pPr>
            <a:lvl3pPr marL="1143000" indent="-228600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3pPr>
            <a:lvl4pPr marL="1600200" indent="-228600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4pPr>
            <a:lvl5pPr marL="2057400" indent="-228600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9pPr>
          </a:lstStyle>
          <a:p>
            <a:pPr indent="0" algn="l" eaLnBrk="1" hangingPunct="1"/>
            <a:r>
              <a:rPr lang="en-US" altLang="zh-CN" sz="5400" b="1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TPO6-lecture1</a:t>
            </a:r>
            <a:endParaRPr lang="en-US" altLang="zh-CN" sz="5400" b="1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40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6. the professor mentions the practice of trading promissory note in the Netherlands in the 1630s,what does this practice explain(2)</a:t>
            </a:r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40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A. why tulips replaced gold as a form of currency</a:t>
            </a:r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40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B. why buyers were no longer interested in owning actual tulips</a:t>
            </a:r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40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C. why borrowing in the Netherlands increased on a significant scale</a:t>
            </a:r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40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D. why the middle class in the Netherlands expanded in size</a:t>
            </a:r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090930" y="1302385"/>
            <a:ext cx="11127105" cy="797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indent="325755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1pPr>
            <a:lvl2pPr marL="742950" indent="-285750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2pPr>
            <a:lvl3pPr marL="1143000" indent="-228600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3pPr>
            <a:lvl4pPr marL="1600200" indent="-228600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4pPr>
            <a:lvl5pPr marL="2057400" indent="-228600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9pPr>
          </a:lstStyle>
          <a:p>
            <a:pPr indent="0" algn="l" eaLnBrk="1" hangingPunct="1"/>
            <a:r>
              <a:rPr lang="en-US" altLang="zh-CN" sz="4000" b="1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TPO21-lecture2 软件开发</a:t>
            </a:r>
            <a:endParaRPr lang="en-US" altLang="zh-CN" sz="4000" b="1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endParaRPr lang="en-US" altLang="zh-CN" sz="4000" b="1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36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program code</a:t>
            </a:r>
            <a:endParaRPr lang="en-US" altLang="zh-CN" sz="36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36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computer circuit</a:t>
            </a:r>
            <a:endParaRPr lang="en-US" altLang="zh-CN" sz="36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36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moth</a:t>
            </a:r>
            <a:endParaRPr lang="en-US" altLang="zh-CN" sz="36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36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bias</a:t>
            </a:r>
            <a:endParaRPr lang="en-US" altLang="zh-CN" sz="36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36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mentality </a:t>
            </a:r>
            <a:r>
              <a:rPr lang="zh-CN" altLang="en-US" sz="36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心态</a:t>
            </a:r>
            <a:endParaRPr lang="zh-CN" altLang="en-US" sz="36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36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constructive</a:t>
            </a:r>
            <a:endParaRPr lang="en-US" altLang="zh-CN" sz="36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36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creative</a:t>
            </a:r>
            <a:endParaRPr lang="en-US" altLang="zh-CN" sz="36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36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friction/conflict</a:t>
            </a:r>
            <a:endParaRPr lang="en-US" altLang="zh-CN" sz="36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36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project unity</a:t>
            </a:r>
            <a:endParaRPr lang="en-US" altLang="zh-CN" sz="36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36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project split</a:t>
            </a:r>
            <a:endParaRPr lang="en-US" altLang="zh-CN" sz="36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36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defect</a:t>
            </a:r>
            <a:endParaRPr lang="en-US" altLang="zh-CN" sz="36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36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proactive and effective </a:t>
            </a:r>
            <a:r>
              <a:rPr lang="zh-CN" altLang="en-US" sz="36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前瞻性（先发制人）和有效性</a:t>
            </a:r>
            <a:endParaRPr lang="zh-CN" altLang="en-US" sz="36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13350" y="3977640"/>
            <a:ext cx="7176135" cy="363029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389255" y="132080"/>
            <a:ext cx="12226290" cy="3076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indent="325755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1pPr>
            <a:lvl2pPr marL="742950" indent="-285750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2pPr>
            <a:lvl3pPr marL="1143000" indent="-228600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3pPr>
            <a:lvl4pPr marL="1600200" indent="-228600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4pPr>
            <a:lvl5pPr marL="2057400" indent="-228600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9pPr>
          </a:lstStyle>
          <a:p>
            <a:pPr indent="0" algn="l" eaLnBrk="1" hangingPunct="1"/>
            <a:r>
              <a:rPr lang="en-US" altLang="zh-CN" sz="5400" b="1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TPO21-lecture2</a:t>
            </a:r>
            <a:endParaRPr lang="en-US" altLang="zh-CN" sz="5400" b="1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zh-CN" altLang="en-US" sz="4400" b="1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笔记</a:t>
            </a:r>
            <a:endParaRPr lang="zh-CN" altLang="en-US" sz="4400" b="1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endParaRPr lang="en-US" altLang="zh-CN" sz="48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endParaRPr lang="en-US" altLang="zh-CN" sz="48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</p:txBody>
      </p:sp>
      <p:pic>
        <p:nvPicPr>
          <p:cNvPr id="2" name="图片 1" descr="BF0522F391EA86F62253E88A610852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57705" y="1087755"/>
            <a:ext cx="9422765" cy="854138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9695" y="873760"/>
            <a:ext cx="12805410" cy="70777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indent="325755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1pPr>
            <a:lvl2pPr marL="742950" indent="-285750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2pPr>
            <a:lvl3pPr marL="1143000" indent="-228600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3pPr>
            <a:lvl4pPr marL="1600200" indent="-228600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4pPr>
            <a:lvl5pPr marL="2057400" indent="-228600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9pPr>
          </a:lstStyle>
          <a:p>
            <a:pPr indent="0" algn="l" eaLnBrk="1" hangingPunct="1"/>
            <a:r>
              <a:rPr lang="en-US" altLang="zh-CN" sz="5400" b="1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TPO21-lecture 2</a:t>
            </a:r>
            <a:endParaRPr lang="en-US" altLang="zh-CN" sz="5400" b="1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40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1. What is the main purpose of the lecture?</a:t>
            </a:r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40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A. To describe some recent improvements in computer technology</a:t>
            </a:r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40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B. To explain why so many software products have flaws when they are put on the market</a:t>
            </a:r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40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C. To show that creating good software depends on people with distinct roles working well together</a:t>
            </a:r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40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D. To discuss how the software development process has evolved since the time of early computers</a:t>
            </a:r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9695" y="565785"/>
            <a:ext cx="12805410" cy="7693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indent="325755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1pPr>
            <a:lvl2pPr marL="742950" indent="-285750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2pPr>
            <a:lvl3pPr marL="1143000" indent="-228600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3pPr>
            <a:lvl4pPr marL="1600200" indent="-228600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4pPr>
            <a:lvl5pPr marL="2057400" indent="-228600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9pPr>
          </a:lstStyle>
          <a:p>
            <a:pPr indent="0" algn="l" eaLnBrk="1" hangingPunct="1"/>
            <a:r>
              <a:rPr lang="en-US" altLang="zh-CN" sz="5400" b="1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TPO21-lecture 2</a:t>
            </a:r>
            <a:endParaRPr lang="en-US" altLang="zh-CN" sz="5400" b="1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40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2. According to the professor, where does the term "bug" used for computer problems come from?</a:t>
            </a:r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40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A. It originated because of similar between computer virus and real virus.</a:t>
            </a:r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40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B. It is based on an incident in which an insect interfered with the function of any early computer.</a:t>
            </a:r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40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C. It was first used by early computer scientists who noticed small problems in programming code.</a:t>
            </a:r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40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D. It was first used by developers who did not like testers identifying problems in their work.</a:t>
            </a:r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9695" y="1489393"/>
            <a:ext cx="12805410" cy="58464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indent="325755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1pPr>
            <a:lvl2pPr marL="742950" indent="-285750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2pPr>
            <a:lvl3pPr marL="1143000" indent="-228600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3pPr>
            <a:lvl4pPr marL="1600200" indent="-228600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4pPr>
            <a:lvl5pPr marL="2057400" indent="-228600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9pPr>
          </a:lstStyle>
          <a:p>
            <a:pPr indent="0" algn="l" eaLnBrk="1" hangingPunct="1"/>
            <a:r>
              <a:rPr lang="en-US" altLang="zh-CN" sz="5400" b="1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TPO21-lecture 2</a:t>
            </a:r>
            <a:endParaRPr lang="en-US" altLang="zh-CN" sz="5400" b="1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40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3. What points does the professor make about software developers? Click on 2 answers.</a:t>
            </a:r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40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A. The work they do is mainly creative.</a:t>
            </a:r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40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B.They enjoy the challenge of identifying problems to fix.</a:t>
            </a:r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40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C. Their work is easier than the work of software testers.</a:t>
            </a:r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40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D. They are not always able to detect software problems.</a:t>
            </a:r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10945" y="1779270"/>
            <a:ext cx="11132820" cy="6195695"/>
          </a:xfrm>
        </p:spPr>
        <p:txBody>
          <a:bodyPr>
            <a:normAutofit/>
          </a:bodyPr>
          <a:lstStyle/>
          <a:p>
            <a:r>
              <a:rPr lang="zh-CN" altLang="en-US" sz="4800" b="1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Arial" panose="020B0604020202090204" pitchFamily="34" charset="0"/>
                <a:ea typeface="微软雅黑" charset="-122"/>
                <a:sym typeface="+mn-ea"/>
              </a:rPr>
              <a:t>第八节课回顾：</a:t>
            </a:r>
            <a:br>
              <a:rPr lang="zh-CN" altLang="en-US" sz="4800" b="1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Arial" panose="020B0604020202090204" pitchFamily="34" charset="0"/>
                <a:ea typeface="微软雅黑" charset="-122"/>
                <a:sym typeface="+mn-ea"/>
              </a:rPr>
            </a:br>
            <a:br>
              <a:rPr lang="zh-CN" altLang="en-US" sz="4000" b="1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Arial" panose="020B0604020202090204" pitchFamily="34" charset="0"/>
                <a:ea typeface="微软雅黑" charset="-122"/>
                <a:sym typeface="+mn-ea"/>
              </a:rPr>
            </a:br>
            <a:r>
              <a:rPr lang="zh-CN" altLang="en-US" sz="4000" b="1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Arial" panose="020B0604020202090204" pitchFamily="34" charset="0"/>
                <a:ea typeface="微软雅黑" charset="-122"/>
              </a:rPr>
              <a:t>十大考点——过程+结论；</a:t>
            </a:r>
            <a:br>
              <a:rPr lang="zh-CN" altLang="en-US" sz="4000" b="1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Arial" panose="020B0604020202090204" pitchFamily="34" charset="0"/>
                <a:ea typeface="微软雅黑" charset="-122"/>
              </a:rPr>
            </a:br>
            <a:r>
              <a:rPr lang="en-US" altLang="zh-CN" sz="4000" b="1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Arial" panose="020B0604020202090204" pitchFamily="34" charset="0"/>
                <a:ea typeface="微软雅黑" charset="-122"/>
              </a:rPr>
              <a:t>botany+</a:t>
            </a:r>
            <a:r>
              <a:rPr lang="zh-CN" altLang="en-US" sz="4000" b="1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Arial" panose="020B0604020202090204" pitchFamily="34" charset="0"/>
                <a:ea typeface="微软雅黑" charset="-122"/>
              </a:rPr>
              <a:t>环境科学词汇串讲及菁讲精练</a:t>
            </a:r>
            <a:endParaRPr lang="zh-CN" altLang="en-US" sz="4000" b="1" dirty="0">
              <a:solidFill>
                <a:sysClr val="windowText" lastClr="000000">
                  <a:lumMod val="75000"/>
                  <a:lumOff val="25000"/>
                </a:sysClr>
              </a:solidFill>
              <a:latin typeface="Arial" panose="020B0604020202090204" pitchFamily="34" charset="0"/>
              <a:ea typeface="微软雅黑" charset="-122"/>
            </a:endParaRP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9695" y="1181418"/>
            <a:ext cx="12805410" cy="64623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indent="325755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1pPr>
            <a:lvl2pPr marL="742950" indent="-285750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2pPr>
            <a:lvl3pPr marL="1143000" indent="-228600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3pPr>
            <a:lvl4pPr marL="1600200" indent="-228600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4pPr>
            <a:lvl5pPr marL="2057400" indent="-228600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9pPr>
          </a:lstStyle>
          <a:p>
            <a:pPr indent="0" algn="l" eaLnBrk="1" hangingPunct="1"/>
            <a:r>
              <a:rPr lang="en-US" altLang="zh-CN" sz="5400" b="1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TPO21-lecture 2</a:t>
            </a:r>
            <a:endParaRPr lang="en-US" altLang="zh-CN" sz="5400" b="1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40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4. What factor made work on Project Unity efficient?</a:t>
            </a:r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40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A. No unplanned changes were made during defect meetings.</a:t>
            </a:r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40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B. The teams focused on fixing only major problems.</a:t>
            </a:r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40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C. The software developers were not defensive about problems detected by the testers.</a:t>
            </a:r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40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D. Some of the software testers had previous experience as software developers.</a:t>
            </a:r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9695" y="873760"/>
            <a:ext cx="12805410" cy="70777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indent="325755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1pPr>
            <a:lvl2pPr marL="742950" indent="-285750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2pPr>
            <a:lvl3pPr marL="1143000" indent="-228600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3pPr>
            <a:lvl4pPr marL="1600200" indent="-228600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4pPr>
            <a:lvl5pPr marL="2057400" indent="-228600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9pPr>
          </a:lstStyle>
          <a:p>
            <a:pPr indent="0" algn="l" eaLnBrk="1" hangingPunct="1"/>
            <a:r>
              <a:rPr lang="en-US" altLang="zh-CN" sz="5400" b="1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TPO21-lecture 2</a:t>
            </a:r>
            <a:endParaRPr lang="en-US" altLang="zh-CN" sz="5400" b="1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40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5. How did the software product developed during Project Split differ from the product developed during Project Unity?</a:t>
            </a:r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40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A. The Project Split product was released to the market in a shorter amount of time.</a:t>
            </a:r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40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B. The Project Split product could be used in more types of computer systems.</a:t>
            </a:r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40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C. The Project Split product cost less money to develop.</a:t>
            </a:r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40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D. The Project Split product was of inferior quality.</a:t>
            </a:r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9695" y="565785"/>
            <a:ext cx="12805410" cy="7693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indent="325755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1pPr>
            <a:lvl2pPr marL="742950" indent="-285750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2pPr>
            <a:lvl3pPr marL="1143000" indent="-228600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3pPr>
            <a:lvl4pPr marL="1600200" indent="-228600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4pPr>
            <a:lvl5pPr marL="2057400" indent="-228600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9pPr>
          </a:lstStyle>
          <a:p>
            <a:pPr indent="0" algn="l" eaLnBrk="1" hangingPunct="1"/>
            <a:r>
              <a:rPr lang="en-US" altLang="zh-CN" sz="5400" b="1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TPO21-lecture 2</a:t>
            </a:r>
            <a:endParaRPr lang="en-US" altLang="zh-CN" sz="5400" b="1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40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6. when the professor discusses some work meetings attended by two teams, why does he say this:</a:t>
            </a:r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40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A. To emphasize the fact that to the teams were in conflict with on another</a:t>
            </a:r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40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B. To make the point that testers are just as important as developers</a:t>
            </a:r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40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C. To indicate that the teams had different ideas about how to market the new software</a:t>
            </a:r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40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D. To emphasize the importance of meetings in the development process</a:t>
            </a:r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389255" y="499745"/>
            <a:ext cx="12226290" cy="8709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indent="325755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1pPr>
            <a:lvl2pPr marL="742950" indent="-285750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2pPr>
            <a:lvl3pPr marL="1143000" indent="-228600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3pPr>
            <a:lvl4pPr marL="1600200" indent="-228600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4pPr>
            <a:lvl5pPr marL="2057400" indent="-228600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9pPr>
          </a:lstStyle>
          <a:p>
            <a:pPr indent="0" algn="l" eaLnBrk="1" hangingPunct="1"/>
            <a:r>
              <a:rPr lang="en-US" altLang="zh-CN" sz="4800" b="1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history</a:t>
            </a:r>
            <a:r>
              <a:rPr lang="zh-CN" altLang="en-US" sz="4800" b="1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场景词汇</a:t>
            </a:r>
            <a:endParaRPr lang="zh-CN" altLang="en-US" sz="32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endParaRPr lang="zh-CN" altLang="en-US" sz="32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  <a:sym typeface="+mn-ea"/>
            </a:endParaRPr>
          </a:p>
          <a:p>
            <a:pPr indent="0" algn="l" eaLnBrk="1" hangingPunct="1"/>
            <a:r>
              <a:rPr lang="zh-CN" altLang="en-US" sz="32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  <a:sym typeface="+mn-ea"/>
              </a:rPr>
              <a:t>era ['ɪrə] n.时代；年代；纪元 </a:t>
            </a:r>
            <a:endParaRPr lang="zh-CN" altLang="en-US" sz="32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  <a:sym typeface="+mn-ea"/>
            </a:endParaRPr>
          </a:p>
          <a:p>
            <a:pPr indent="0" algn="l" eaLnBrk="1" hangingPunct="1"/>
            <a:r>
              <a:rPr lang="zh-CN" altLang="en-US" sz="32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  <a:sym typeface="+mn-ea"/>
              </a:rPr>
              <a:t>medieval [,midɪ'ivəl] adj.中世纪的 </a:t>
            </a:r>
            <a:endParaRPr lang="zh-CN" altLang="en-US" sz="32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  <a:sym typeface="+mn-ea"/>
            </a:endParaRPr>
          </a:p>
          <a:p>
            <a:pPr indent="0" algn="l" eaLnBrk="1" hangingPunct="1"/>
            <a:r>
              <a:rPr lang="zh-CN" altLang="en-US" sz="32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  <a:sym typeface="+mn-ea"/>
              </a:rPr>
              <a:t>The Enlightment - [ɪn'laɪtnmənt] 启蒙运动 </a:t>
            </a:r>
            <a:endParaRPr lang="zh-CN" altLang="en-US" sz="32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  <a:sym typeface="+mn-ea"/>
            </a:endParaRPr>
          </a:p>
          <a:p>
            <a:pPr indent="0" algn="l" eaLnBrk="1" hangingPunct="1"/>
            <a:r>
              <a:rPr lang="zh-CN" altLang="en-US" sz="32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  <a:sym typeface="+mn-ea"/>
              </a:rPr>
              <a:t>industrial revolution [ɪn'dʌstrɪəl][revə'luːʃ(ə)n] 工业革命 </a:t>
            </a:r>
            <a:endParaRPr lang="zh-CN" altLang="en-US" sz="32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  <a:sym typeface="+mn-ea"/>
            </a:endParaRPr>
          </a:p>
          <a:p>
            <a:pPr indent="0" algn="l" eaLnBrk="1" hangingPunct="1"/>
            <a:r>
              <a:rPr lang="zh-CN" altLang="en-US" sz="32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  <a:sym typeface="+mn-ea"/>
              </a:rPr>
              <a:t>the Great Depression - [dɪ'prɛʃən] 大萧条（美国经济大萧条时期） </a:t>
            </a:r>
            <a:endParaRPr lang="zh-CN" altLang="en-US" sz="32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  <a:sym typeface="+mn-ea"/>
            </a:endParaRPr>
          </a:p>
          <a:p>
            <a:pPr indent="0" algn="l" eaLnBrk="1" hangingPunct="1"/>
            <a:r>
              <a:rPr lang="zh-CN" altLang="en-US" sz="32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  <a:sym typeface="+mn-ea"/>
              </a:rPr>
              <a:t>colony ['kɑləni] n.殖民地 </a:t>
            </a:r>
            <a:endParaRPr lang="zh-CN" altLang="en-US" sz="32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  <a:sym typeface="+mn-ea"/>
            </a:endParaRPr>
          </a:p>
          <a:p>
            <a:pPr indent="0" algn="l" eaLnBrk="1" hangingPunct="1"/>
            <a:r>
              <a:rPr lang="zh-CN" altLang="en-US" sz="32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  <a:sym typeface="+mn-ea"/>
              </a:rPr>
              <a:t>colonize [ˈkɒlənaɪz] v.开拓为殖民地 </a:t>
            </a:r>
            <a:endParaRPr lang="zh-CN" altLang="en-US" sz="32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  <a:sym typeface="+mn-ea"/>
            </a:endParaRPr>
          </a:p>
          <a:p>
            <a:pPr indent="0" algn="l" eaLnBrk="1" hangingPunct="1"/>
            <a:r>
              <a:rPr lang="zh-CN" altLang="en-US" sz="32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  <a:sym typeface="+mn-ea"/>
              </a:rPr>
              <a:t>conquer ['kɑŋkɚ] v.战胜，征服；攻克，攻取 </a:t>
            </a:r>
            <a:endParaRPr lang="zh-CN" altLang="en-US" sz="32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  <a:sym typeface="+mn-ea"/>
            </a:endParaRPr>
          </a:p>
          <a:p>
            <a:pPr indent="0" algn="l" eaLnBrk="1" hangingPunct="1"/>
            <a:r>
              <a:rPr lang="zh-CN" altLang="en-US" sz="32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  <a:sym typeface="+mn-ea"/>
              </a:rPr>
              <a:t>imperial [ɪm'pɪrɪəl] adj.帝国的；皇帝的；至高无上的；威严的 </a:t>
            </a:r>
            <a:endParaRPr lang="zh-CN" altLang="en-US" sz="32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  <a:sym typeface="+mn-ea"/>
            </a:endParaRPr>
          </a:p>
          <a:p>
            <a:pPr indent="0" algn="l" eaLnBrk="1" hangingPunct="1"/>
            <a:r>
              <a:rPr lang="zh-CN" altLang="en-US" sz="32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  <a:sym typeface="+mn-ea"/>
              </a:rPr>
              <a:t>Roman Empire ['romən] ['ɛmpaɪr] 罗马帝国 </a:t>
            </a:r>
            <a:endParaRPr lang="zh-CN" altLang="en-US" sz="32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  <a:sym typeface="+mn-ea"/>
            </a:endParaRPr>
          </a:p>
          <a:p>
            <a:pPr indent="0" algn="l" eaLnBrk="1" hangingPunct="1"/>
            <a:r>
              <a:rPr lang="zh-CN" altLang="en-US" sz="32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  <a:sym typeface="+mn-ea"/>
              </a:rPr>
              <a:t>emperor ['ɛmpərɚ] n.皇帝；君主 </a:t>
            </a:r>
            <a:endParaRPr lang="zh-CN" altLang="en-US" sz="32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  <a:sym typeface="+mn-ea"/>
            </a:endParaRPr>
          </a:p>
          <a:p>
            <a:pPr indent="0" algn="l" eaLnBrk="1" hangingPunct="1"/>
            <a:r>
              <a:rPr lang="zh-CN" altLang="en-US" sz="32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  <a:sym typeface="+mn-ea"/>
              </a:rPr>
              <a:t>clergy ['klɝdʒi] n.神职人员；牧师；僧侣 </a:t>
            </a:r>
            <a:endParaRPr lang="zh-CN" altLang="en-US" sz="32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  <a:sym typeface="+mn-ea"/>
            </a:endParaRPr>
          </a:p>
          <a:p>
            <a:pPr indent="0" algn="l" eaLnBrk="1" hangingPunct="1"/>
            <a:r>
              <a:rPr lang="zh-CN" altLang="en-US" sz="32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  <a:sym typeface="+mn-ea"/>
              </a:rPr>
              <a:t>monastery ['mɑnəstɛri] n.修道院；僧侣 </a:t>
            </a:r>
            <a:endParaRPr lang="zh-CN" altLang="en-US" sz="32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  <a:sym typeface="+mn-ea"/>
            </a:endParaRPr>
          </a:p>
          <a:p>
            <a:pPr indent="0" algn="l" eaLnBrk="1" hangingPunct="1"/>
            <a:r>
              <a:rPr lang="zh-CN" altLang="en-US" sz="32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  <a:sym typeface="+mn-ea"/>
              </a:rPr>
              <a:t>worship ['wɝʃɪp] n./v.崇拜；礼拜；尊敬 </a:t>
            </a:r>
            <a:endParaRPr lang="zh-CN" altLang="en-US" sz="32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  <a:sym typeface="+mn-ea"/>
            </a:endParaRPr>
          </a:p>
          <a:p>
            <a:pPr indent="0" algn="l" eaLnBrk="1" hangingPunct="1"/>
            <a:r>
              <a:rPr lang="zh-CN" altLang="en-US" sz="32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  <a:sym typeface="+mn-ea"/>
              </a:rPr>
              <a:t>worshipper ['wɝʃɪpɚ] n.崇拜者；敬神者，拜神者 </a:t>
            </a:r>
            <a:endParaRPr lang="zh-CN" altLang="en-US" sz="32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  <a:sym typeface="+mn-ea"/>
            </a:endParaRPr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389255" y="1730693"/>
            <a:ext cx="12226290" cy="62471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indent="325755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1pPr>
            <a:lvl2pPr marL="742950" indent="-285750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2pPr>
            <a:lvl3pPr marL="1143000" indent="-228600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3pPr>
            <a:lvl4pPr marL="1600200" indent="-228600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4pPr>
            <a:lvl5pPr marL="2057400" indent="-228600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9pPr>
          </a:lstStyle>
          <a:p>
            <a:pPr indent="0" algn="l" eaLnBrk="1" hangingPunct="1"/>
            <a:r>
              <a:rPr lang="en-US" altLang="zh-CN" sz="4800" b="1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history</a:t>
            </a:r>
            <a:r>
              <a:rPr lang="zh-CN" altLang="en-US" sz="4800" b="1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场景词汇</a:t>
            </a:r>
            <a:endParaRPr lang="zh-CN" altLang="en-US" sz="32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endParaRPr lang="zh-CN" altLang="en-US" sz="32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  <a:sym typeface="+mn-ea"/>
            </a:endParaRPr>
          </a:p>
          <a:p>
            <a:pPr indent="0" algn="l" eaLnBrk="1" hangingPunct="1"/>
            <a:r>
              <a:rPr lang="zh-CN" altLang="en-US" sz="32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  <a:sym typeface="+mn-ea"/>
              </a:rPr>
              <a:t>prayer [prɛr] n.祈祷，祷告 </a:t>
            </a:r>
            <a:endParaRPr lang="zh-CN" altLang="en-US" sz="32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  <a:sym typeface="+mn-ea"/>
            </a:endParaRPr>
          </a:p>
          <a:p>
            <a:pPr indent="0" algn="l" eaLnBrk="1" hangingPunct="1"/>
            <a:r>
              <a:rPr lang="zh-CN" altLang="en-US" sz="32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  <a:sym typeface="+mn-ea"/>
              </a:rPr>
              <a:t>aristocracy [,ærɪ'stɑkrəsi] n.贵族；贵族统治；上层社会 </a:t>
            </a:r>
            <a:endParaRPr lang="zh-CN" altLang="en-US" sz="32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  <a:sym typeface="+mn-ea"/>
            </a:endParaRPr>
          </a:p>
          <a:p>
            <a:pPr indent="0" algn="l" eaLnBrk="1" hangingPunct="1"/>
            <a:r>
              <a:rPr lang="zh-CN" altLang="en-US" sz="32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  <a:sym typeface="+mn-ea"/>
              </a:rPr>
              <a:t>aristocrat [ə'rɪstəkræt] n.贵族 </a:t>
            </a:r>
            <a:endParaRPr lang="zh-CN" altLang="en-US" sz="32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  <a:sym typeface="+mn-ea"/>
            </a:endParaRPr>
          </a:p>
          <a:p>
            <a:pPr indent="0" algn="l" eaLnBrk="1" hangingPunct="1"/>
            <a:r>
              <a:rPr lang="zh-CN" altLang="en-US" sz="32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  <a:sym typeface="+mn-ea"/>
              </a:rPr>
              <a:t>monarch ['mɑnɚk] n.帝王，君主，最高统治者 </a:t>
            </a:r>
            <a:endParaRPr lang="zh-CN" altLang="en-US" sz="32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  <a:sym typeface="+mn-ea"/>
            </a:endParaRPr>
          </a:p>
          <a:p>
            <a:pPr indent="0" algn="l" eaLnBrk="1" hangingPunct="1"/>
            <a:r>
              <a:rPr lang="zh-CN" altLang="en-US" sz="32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  <a:sym typeface="+mn-ea"/>
              </a:rPr>
              <a:t>monarchy ['mɑnɚki] n.君主制；君主国 </a:t>
            </a:r>
            <a:endParaRPr lang="zh-CN" altLang="en-US" sz="32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  <a:sym typeface="+mn-ea"/>
            </a:endParaRPr>
          </a:p>
          <a:p>
            <a:pPr indent="0" algn="l" eaLnBrk="1" hangingPunct="1"/>
            <a:r>
              <a:rPr lang="zh-CN" altLang="en-US" sz="32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  <a:sym typeface="+mn-ea"/>
              </a:rPr>
              <a:t>noble ['nobl] adj.高尚的；贵族的 </a:t>
            </a:r>
            <a:endParaRPr lang="zh-CN" altLang="en-US" sz="32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  <a:sym typeface="+mn-ea"/>
            </a:endParaRPr>
          </a:p>
          <a:p>
            <a:pPr indent="0" algn="l" eaLnBrk="1" hangingPunct="1"/>
            <a:r>
              <a:rPr lang="zh-CN" altLang="en-US" sz="32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  <a:sym typeface="+mn-ea"/>
              </a:rPr>
              <a:t>peasant ['pɛznt] n.农民；乡下人 </a:t>
            </a:r>
            <a:endParaRPr lang="zh-CN" altLang="en-US" sz="32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  <a:sym typeface="+mn-ea"/>
            </a:endParaRPr>
          </a:p>
          <a:p>
            <a:pPr indent="0" algn="l" eaLnBrk="1" hangingPunct="1"/>
            <a:r>
              <a:rPr lang="zh-CN" altLang="en-US" sz="32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  <a:sym typeface="+mn-ea"/>
              </a:rPr>
              <a:t>knight [naɪt] n.骑士 </a:t>
            </a:r>
            <a:endParaRPr lang="zh-CN" altLang="en-US" sz="32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  <a:sym typeface="+mn-ea"/>
            </a:endParaRPr>
          </a:p>
          <a:p>
            <a:pPr indent="0" algn="l" eaLnBrk="1" hangingPunct="1"/>
            <a:r>
              <a:rPr lang="zh-CN" altLang="en-US" sz="32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  <a:sym typeface="+mn-ea"/>
              </a:rPr>
              <a:t>route [rut] n.路线，航线 </a:t>
            </a:r>
            <a:endParaRPr lang="zh-CN" altLang="en-US" sz="32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  <a:sym typeface="+mn-ea"/>
            </a:endParaRPr>
          </a:p>
          <a:p>
            <a:pPr indent="0" algn="l" eaLnBrk="1" hangingPunct="1"/>
            <a:r>
              <a:rPr lang="zh-CN" altLang="en-US" sz="32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  <a:sym typeface="+mn-ea"/>
              </a:rPr>
              <a:t>benchmark ['bɛntʃmɑrk] n.基准 </a:t>
            </a:r>
            <a:endParaRPr lang="zh-CN" altLang="en-US" sz="32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  <a:sym typeface="+mn-ea"/>
            </a:endParaRPr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294640" y="245428"/>
            <a:ext cx="10818495" cy="62471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indent="325755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1pPr>
            <a:lvl2pPr marL="742950" indent="-285750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2pPr>
            <a:lvl3pPr marL="1143000" indent="-228600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3pPr>
            <a:lvl4pPr marL="1600200" indent="-228600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4pPr>
            <a:lvl5pPr marL="2057400" indent="-228600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9pPr>
          </a:lstStyle>
          <a:p>
            <a:pPr indent="0" algn="l" eaLnBrk="1" hangingPunct="1"/>
            <a:r>
              <a:rPr lang="en-US" altLang="zh-CN" sz="4000" b="1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TPO10 - lecture2  美洲农作物的引入</a:t>
            </a:r>
            <a:endParaRPr lang="en-US" altLang="zh-CN" sz="4000" b="1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40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squash  </a:t>
            </a:r>
            <a:r>
              <a:rPr lang="zh-CN" altLang="en-US" sz="40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南瓜</a:t>
            </a:r>
            <a:endParaRPr lang="zh-CN" altLang="en-US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40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cultivate</a:t>
            </a:r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40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poisonous</a:t>
            </a:r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40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inedible</a:t>
            </a:r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40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conventional thinking</a:t>
            </a:r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40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political power</a:t>
            </a:r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40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Mediterranean</a:t>
            </a:r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40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mandrake, belladonna</a:t>
            </a:r>
            <a:r>
              <a:rPr lang="zh-CN" altLang="en-US" sz="40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颠茄</a:t>
            </a:r>
            <a:r>
              <a:rPr lang="en-US" altLang="zh-CN" sz="40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, tobacco </a:t>
            </a:r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</p:txBody>
      </p:sp>
      <p:pic>
        <p:nvPicPr>
          <p:cNvPr id="223" name="图片 223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655685" y="1986915"/>
            <a:ext cx="4301490" cy="324739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8549005" y="5862955"/>
            <a:ext cx="4515485" cy="35483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800" b="1" i="0" u="none" strike="noStrike" cap="none" spc="0" normalizeH="0" baseline="0">
                <a:ln>
                  <a:noFill/>
                </a:ln>
                <a:solidFill>
                  <a:srgbClr val="0070C0"/>
                </a:solidFill>
                <a:effectLst/>
                <a:uFillTx/>
                <a:latin typeface="Helvetica Bold" charset="0"/>
                <a:ea typeface="+mn-ea"/>
                <a:cs typeface="Helvetica Bold" charset="0"/>
                <a:sym typeface="Helvetica Light"/>
              </a:rPr>
              <a:t>茄属植物</a:t>
            </a:r>
            <a:endParaRPr kumimoji="0" lang="zh-CN" altLang="en-US" sz="2800" b="1" i="0" u="none" strike="noStrike" cap="none" spc="0" normalizeH="0" baseline="0">
              <a:ln>
                <a:noFill/>
              </a:ln>
              <a:solidFill>
                <a:srgbClr val="0070C0"/>
              </a:solidFill>
              <a:effectLst/>
              <a:uFillTx/>
              <a:latin typeface="Helvetica Bold" charset="0"/>
              <a:ea typeface="+mn-ea"/>
              <a:cs typeface="Helvetica Bold" charset="0"/>
              <a:sym typeface="Helvetica Light"/>
            </a:endParaRP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800" b="1" i="0" u="none" strike="noStrike" cap="none" spc="0" normalizeH="0" baseline="0">
                <a:ln>
                  <a:noFill/>
                </a:ln>
                <a:solidFill>
                  <a:srgbClr val="0070C0"/>
                </a:solidFill>
                <a:effectLst/>
                <a:uFillTx/>
                <a:latin typeface="Helvetica Bold" charset="0"/>
                <a:ea typeface="+mn-ea"/>
                <a:cs typeface="Helvetica Bold" charset="0"/>
                <a:sym typeface="Helvetica Light"/>
              </a:rPr>
              <a:t>双子叶植物纲、管状花目、茄科植物，约2000余种，分布于全世界热带及亚热带地区，少数达到温带地区，主要产南美洲的热带。中国有39种，14变种</a:t>
            </a:r>
            <a:endParaRPr kumimoji="0" lang="zh-CN" altLang="en-US" sz="2800" b="1" i="0" u="none" strike="noStrike" cap="none" spc="0" normalizeH="0" baseline="0">
              <a:ln>
                <a:noFill/>
              </a:ln>
              <a:solidFill>
                <a:srgbClr val="0070C0"/>
              </a:solidFill>
              <a:effectLst/>
              <a:uFillTx/>
              <a:latin typeface="Helvetica Bold" charset="0"/>
              <a:ea typeface="+mn-ea"/>
              <a:cs typeface="Helvetica Bold" charset="0"/>
              <a:sym typeface="Helvetica Light"/>
            </a:endParaRP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800" b="1" i="0" u="none" strike="noStrike" cap="none" spc="0" normalizeH="0" baseline="0">
                <a:ln>
                  <a:noFill/>
                </a:ln>
                <a:solidFill>
                  <a:srgbClr val="0070C0"/>
                </a:solidFill>
                <a:effectLst/>
                <a:uFillTx/>
                <a:latin typeface="Helvetica Bold" charset="0"/>
                <a:ea typeface="+mn-ea"/>
                <a:cs typeface="Helvetica Bold" charset="0"/>
                <a:sym typeface="Helvetica Light"/>
              </a:rPr>
              <a:t>🍅</a:t>
            </a:r>
            <a:r>
              <a:rPr kumimoji="0" lang="en-US" altLang="zh-CN" sz="2800" b="1" i="0" u="none" strike="noStrike" cap="none" spc="0" normalizeH="0" baseline="0">
                <a:ln>
                  <a:noFill/>
                </a:ln>
                <a:solidFill>
                  <a:srgbClr val="0070C0"/>
                </a:solidFill>
                <a:effectLst/>
                <a:uFillTx/>
                <a:latin typeface="Helvetica Bold" charset="0"/>
                <a:ea typeface="+mn-ea"/>
                <a:cs typeface="Helvetica Bold" charset="0"/>
                <a:sym typeface="Helvetica Light"/>
              </a:rPr>
              <a:t>+</a:t>
            </a:r>
            <a:r>
              <a:rPr kumimoji="0" lang="zh-CN" altLang="en-US" sz="2800" b="1" i="0" u="none" strike="noStrike" cap="none" spc="0" normalizeH="0" baseline="0">
                <a:ln>
                  <a:noFill/>
                </a:ln>
                <a:solidFill>
                  <a:srgbClr val="0070C0"/>
                </a:solidFill>
                <a:effectLst/>
                <a:uFillTx/>
                <a:latin typeface="Helvetica Bold" charset="0"/>
                <a:ea typeface="+mn-ea"/>
                <a:cs typeface="Helvetica Bold" charset="0"/>
                <a:sym typeface="Helvetica Light"/>
              </a:rPr>
              <a:t>枸杞</a:t>
            </a:r>
            <a:endParaRPr kumimoji="0" lang="zh-CN" altLang="en-US" sz="2800" b="1" i="0" u="none" strike="noStrike" cap="none" spc="0" normalizeH="0" baseline="0">
              <a:ln>
                <a:noFill/>
              </a:ln>
              <a:solidFill>
                <a:srgbClr val="0070C0"/>
              </a:solidFill>
              <a:effectLst/>
              <a:uFillTx/>
              <a:latin typeface="Helvetica Bold" charset="0"/>
              <a:ea typeface="+mn-ea"/>
              <a:cs typeface="Helvetica Bold" charset="0"/>
              <a:sym typeface="Helvetica Ligh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525" y="6492875"/>
            <a:ext cx="5719445" cy="231076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389255" y="132080"/>
            <a:ext cx="12226290" cy="3076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indent="325755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1pPr>
            <a:lvl2pPr marL="742950" indent="-285750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2pPr>
            <a:lvl3pPr marL="1143000" indent="-228600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3pPr>
            <a:lvl4pPr marL="1600200" indent="-228600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4pPr>
            <a:lvl5pPr marL="2057400" indent="-228600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9pPr>
          </a:lstStyle>
          <a:p>
            <a:pPr indent="0" algn="l" eaLnBrk="1" hangingPunct="1"/>
            <a:r>
              <a:rPr lang="en-US" altLang="zh-CN" sz="5400" b="1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TPO10-lecture2</a:t>
            </a:r>
            <a:endParaRPr lang="en-US" altLang="zh-CN" sz="5400" b="1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zh-CN" altLang="en-US" sz="4400" b="1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笔记</a:t>
            </a:r>
            <a:endParaRPr lang="zh-CN" altLang="en-US" sz="4400" b="1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endParaRPr lang="en-US" altLang="zh-CN" sz="48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endParaRPr lang="en-US" altLang="zh-CN" sz="48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</p:txBody>
      </p:sp>
      <p:pic>
        <p:nvPicPr>
          <p:cNvPr id="2" name="图片 1" descr="3E5ABFCD7097BDE47B01707463B3664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72080" y="1016635"/>
            <a:ext cx="7289800" cy="867918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9695" y="873760"/>
            <a:ext cx="12805410" cy="70777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indent="325755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1pPr>
            <a:lvl2pPr marL="742950" indent="-285750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2pPr>
            <a:lvl3pPr marL="1143000" indent="-228600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3pPr>
            <a:lvl4pPr marL="1600200" indent="-228600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4pPr>
            <a:lvl5pPr marL="2057400" indent="-228600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9pPr>
          </a:lstStyle>
          <a:p>
            <a:pPr indent="0" algn="l" eaLnBrk="1" hangingPunct="1"/>
            <a:r>
              <a:rPr lang="en-US" altLang="zh-CN" sz="5400" b="1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TPO10-lecture 2</a:t>
            </a:r>
            <a:endParaRPr lang="en-US" altLang="zh-CN" sz="5400" b="1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40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1. What is the main purpose of the lecture ?</a:t>
            </a:r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40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○ To describe the trade in food crops between Europe and Americas</a:t>
            </a:r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40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○ To describe the introduction of American food crops to Europeans</a:t>
            </a:r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40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○ To describe the influence of American food crops on traditional Europeans</a:t>
            </a:r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40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○ To describe the difficulties of growing American food crops in European climates</a:t>
            </a:r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9695" y="1489393"/>
            <a:ext cx="12805410" cy="58464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indent="325755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1pPr>
            <a:lvl2pPr marL="742950" indent="-285750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2pPr>
            <a:lvl3pPr marL="1143000" indent="-228600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3pPr>
            <a:lvl4pPr marL="1600200" indent="-228600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4pPr>
            <a:lvl5pPr marL="2057400" indent="-228600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9pPr>
          </a:lstStyle>
          <a:p>
            <a:pPr indent="0" algn="l" eaLnBrk="1" hangingPunct="1"/>
            <a:r>
              <a:rPr lang="en-US" altLang="zh-CN" sz="5400" b="1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TPO10-lecture 2</a:t>
            </a:r>
            <a:endParaRPr lang="en-US" altLang="zh-CN" sz="5400" b="1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40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2 What does the professor imply about certain plants in the nightshade family?</a:t>
            </a:r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40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○ They grow best in Mediterranean climates</a:t>
            </a:r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40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○ Their leaves are high in nutritional value</a:t>
            </a:r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40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○ They were mistakenly believed to be related to potatoes</a:t>
            </a:r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40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○ They are dangerous when eaten by human beings</a:t>
            </a:r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9695" y="1797050"/>
            <a:ext cx="12805410" cy="52311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indent="325755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1pPr>
            <a:lvl2pPr marL="742950" indent="-285750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2pPr>
            <a:lvl3pPr marL="1143000" indent="-228600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3pPr>
            <a:lvl4pPr marL="1600200" indent="-228600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4pPr>
            <a:lvl5pPr marL="2057400" indent="-228600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9pPr>
          </a:lstStyle>
          <a:p>
            <a:pPr indent="0" algn="l" eaLnBrk="1" hangingPunct="1"/>
            <a:r>
              <a:rPr lang="en-US" altLang="zh-CN" sz="5400" b="1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TPO10-lecture 2</a:t>
            </a:r>
            <a:endParaRPr lang="en-US" altLang="zh-CN" sz="5400" b="1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40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3. What does the professor imply about Thomas Jefferson's attitude toward tomatoes?</a:t>
            </a:r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40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○ It was typical of his unconventional way of thinking</a:t>
            </a:r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40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○ It helped to advance his political career</a:t>
            </a:r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40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○ It changed the eating habits of North Americans</a:t>
            </a:r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40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○ It helped to make tomatoes popular in Europe</a:t>
            </a:r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: 形状 7"/>
          <p:cNvSpPr/>
          <p:nvPr>
            <p:custDataLst>
              <p:tags r:id="rId1"/>
            </p:custDataLst>
          </p:nvPr>
        </p:nvSpPr>
        <p:spPr>
          <a:xfrm>
            <a:off x="406400" y="1447800"/>
            <a:ext cx="8077200" cy="6858000"/>
          </a:xfrm>
          <a:custGeom>
            <a:avLst/>
            <a:gdLst>
              <a:gd name="connsiteX0" fmla="*/ 1736336 w 7714968"/>
              <a:gd name="connsiteY0" fmla="*/ 0 h 6858000"/>
              <a:gd name="connsiteX1" fmla="*/ 5645816 w 7714968"/>
              <a:gd name="connsiteY1" fmla="*/ 0 h 6858000"/>
              <a:gd name="connsiteX2" fmla="*/ 5839302 w 7714968"/>
              <a:gd name="connsiteY2" fmla="*/ 113594 h 6858000"/>
              <a:gd name="connsiteX3" fmla="*/ 7714968 w 7714968"/>
              <a:gd name="connsiteY3" fmla="*/ 3516874 h 6858000"/>
              <a:gd name="connsiteX4" fmla="*/ 5940720 w 7714968"/>
              <a:gd name="connsiteY4" fmla="*/ 6853836 h 6858000"/>
              <a:gd name="connsiteX5" fmla="*/ 5934226 w 7714968"/>
              <a:gd name="connsiteY5" fmla="*/ 6858000 h 6858000"/>
              <a:gd name="connsiteX6" fmla="*/ 1447412 w 7714968"/>
              <a:gd name="connsiteY6" fmla="*/ 6858000 h 6858000"/>
              <a:gd name="connsiteX7" fmla="*/ 1440740 w 7714968"/>
              <a:gd name="connsiteY7" fmla="*/ 6853836 h 6858000"/>
              <a:gd name="connsiteX8" fmla="*/ 106742 w 7714968"/>
              <a:gd name="connsiteY8" fmla="*/ 5348915 h 6858000"/>
              <a:gd name="connsiteX9" fmla="*/ 0 w 7714968"/>
              <a:gd name="connsiteY9" fmla="*/ 5120268 h 6858000"/>
              <a:gd name="connsiteX10" fmla="*/ 0 w 7714968"/>
              <a:gd name="connsiteY10" fmla="*/ 1910728 h 6858000"/>
              <a:gd name="connsiteX11" fmla="*/ 2094 w 7714968"/>
              <a:gd name="connsiteY11" fmla="*/ 1905464 h 6858000"/>
              <a:gd name="connsiteX12" fmla="*/ 1486117 w 7714968"/>
              <a:gd name="connsiteY12" fmla="*/ 14970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714968" h="6858000">
                <a:moveTo>
                  <a:pt x="1736336" y="0"/>
                </a:moveTo>
                <a:lnTo>
                  <a:pt x="5645816" y="0"/>
                </a:lnTo>
                <a:lnTo>
                  <a:pt x="5839302" y="113594"/>
                </a:lnTo>
                <a:cubicBezTo>
                  <a:pt x="6966500" y="826715"/>
                  <a:pt x="7714968" y="2084387"/>
                  <a:pt x="7714968" y="3516874"/>
                </a:cubicBezTo>
                <a:cubicBezTo>
                  <a:pt x="7714968" y="4905952"/>
                  <a:pt x="7011174" y="6130651"/>
                  <a:pt x="5940720" y="6853836"/>
                </a:cubicBezTo>
                <a:lnTo>
                  <a:pt x="5934226" y="6858000"/>
                </a:lnTo>
                <a:lnTo>
                  <a:pt x="1447412" y="6858000"/>
                </a:lnTo>
                <a:lnTo>
                  <a:pt x="1440740" y="6853836"/>
                </a:lnTo>
                <a:cubicBezTo>
                  <a:pt x="878752" y="6474164"/>
                  <a:pt x="417824" y="5956262"/>
                  <a:pt x="106742" y="5348915"/>
                </a:cubicBezTo>
                <a:lnTo>
                  <a:pt x="0" y="5120268"/>
                </a:lnTo>
                <a:lnTo>
                  <a:pt x="0" y="1910728"/>
                </a:lnTo>
                <a:lnTo>
                  <a:pt x="2094" y="1905464"/>
                </a:lnTo>
                <a:cubicBezTo>
                  <a:pt x="316870" y="1185936"/>
                  <a:pt x="836008" y="576218"/>
                  <a:pt x="1486117" y="149702"/>
                </a:cubicBezTo>
                <a:close/>
              </a:path>
            </a:pathLst>
          </a:custGeom>
          <a:solidFill>
            <a:srgbClr val="3984D7">
              <a:lumMod val="40000"/>
              <a:lumOff val="60000"/>
              <a:alpha val="22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任意多边形: 形状 8"/>
          <p:cNvSpPr/>
          <p:nvPr>
            <p:custDataLst>
              <p:tags r:id="rId2"/>
            </p:custDataLst>
          </p:nvPr>
        </p:nvSpPr>
        <p:spPr>
          <a:xfrm>
            <a:off x="611941" y="1447800"/>
            <a:ext cx="7313692" cy="6858000"/>
          </a:xfrm>
          <a:custGeom>
            <a:avLst/>
            <a:gdLst>
              <a:gd name="connsiteX0" fmla="*/ 2390577 w 7313692"/>
              <a:gd name="connsiteY0" fmla="*/ 0 h 6858000"/>
              <a:gd name="connsiteX1" fmla="*/ 4923117 w 7313692"/>
              <a:gd name="connsiteY1" fmla="*/ 0 h 6858000"/>
              <a:gd name="connsiteX2" fmla="*/ 5141490 w 7313692"/>
              <a:gd name="connsiteY2" fmla="*/ 86476 h 6858000"/>
              <a:gd name="connsiteX3" fmla="*/ 7313692 w 7313692"/>
              <a:gd name="connsiteY3" fmla="*/ 3429383 h 6858000"/>
              <a:gd name="connsiteX4" fmla="*/ 5141490 w 7313692"/>
              <a:gd name="connsiteY4" fmla="*/ 6772292 h 6858000"/>
              <a:gd name="connsiteX5" fmla="*/ 4925055 w 7313692"/>
              <a:gd name="connsiteY5" fmla="*/ 6858000 h 6858000"/>
              <a:gd name="connsiteX6" fmla="*/ 2388638 w 7313692"/>
              <a:gd name="connsiteY6" fmla="*/ 6858000 h 6858000"/>
              <a:gd name="connsiteX7" fmla="*/ 2172202 w 7313692"/>
              <a:gd name="connsiteY7" fmla="*/ 6772292 h 6858000"/>
              <a:gd name="connsiteX8" fmla="*/ 0 w 7313692"/>
              <a:gd name="connsiteY8" fmla="*/ 3429383 h 6858000"/>
              <a:gd name="connsiteX9" fmla="*/ 2172202 w 7313692"/>
              <a:gd name="connsiteY9" fmla="*/ 8647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313692" h="6858000">
                <a:moveTo>
                  <a:pt x="2390577" y="0"/>
                </a:moveTo>
                <a:lnTo>
                  <a:pt x="4923117" y="0"/>
                </a:lnTo>
                <a:lnTo>
                  <a:pt x="5141490" y="86476"/>
                </a:lnTo>
                <a:cubicBezTo>
                  <a:pt x="6421307" y="655715"/>
                  <a:pt x="7313692" y="1938335"/>
                  <a:pt x="7313692" y="3429383"/>
                </a:cubicBezTo>
                <a:cubicBezTo>
                  <a:pt x="7313692" y="4920432"/>
                  <a:pt x="6421308" y="6203052"/>
                  <a:pt x="5141490" y="6772292"/>
                </a:cubicBezTo>
                <a:lnTo>
                  <a:pt x="4925055" y="6858000"/>
                </a:lnTo>
                <a:lnTo>
                  <a:pt x="2388638" y="6858000"/>
                </a:lnTo>
                <a:lnTo>
                  <a:pt x="2172202" y="6772292"/>
                </a:lnTo>
                <a:cubicBezTo>
                  <a:pt x="892385" y="6203052"/>
                  <a:pt x="0" y="4920432"/>
                  <a:pt x="0" y="3429383"/>
                </a:cubicBezTo>
                <a:cubicBezTo>
                  <a:pt x="0" y="1938335"/>
                  <a:pt x="892385" y="655715"/>
                  <a:pt x="2172202" y="86476"/>
                </a:cubicBezTo>
                <a:close/>
              </a:path>
            </a:pathLst>
          </a:custGeom>
          <a:solidFill>
            <a:srgbClr val="3984D7">
              <a:lumMod val="40000"/>
              <a:lumOff val="6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任意多边形: 形状 9"/>
          <p:cNvSpPr/>
          <p:nvPr>
            <p:custDataLst>
              <p:tags r:id="rId3"/>
            </p:custDataLst>
          </p:nvPr>
        </p:nvSpPr>
        <p:spPr>
          <a:xfrm>
            <a:off x="9289965" y="6869336"/>
            <a:ext cx="3308435" cy="1436465"/>
          </a:xfrm>
          <a:custGeom>
            <a:avLst/>
            <a:gdLst>
              <a:gd name="connsiteX0" fmla="*/ 2072311 w 3308435"/>
              <a:gd name="connsiteY0" fmla="*/ 0 h 1436465"/>
              <a:gd name="connsiteX1" fmla="*/ 3175387 w 3308435"/>
              <a:gd name="connsiteY1" fmla="*/ 293607 h 1436465"/>
              <a:gd name="connsiteX2" fmla="*/ 3308435 w 3308435"/>
              <a:gd name="connsiteY2" fmla="*/ 376655 h 1436465"/>
              <a:gd name="connsiteX3" fmla="*/ 3308435 w 3308435"/>
              <a:gd name="connsiteY3" fmla="*/ 1436465 h 1436465"/>
              <a:gd name="connsiteX4" fmla="*/ 0 w 3308435"/>
              <a:gd name="connsiteY4" fmla="*/ 1436465 h 1436465"/>
              <a:gd name="connsiteX5" fmla="*/ 30369 w 3308435"/>
              <a:gd name="connsiteY5" fmla="*/ 1353490 h 1436465"/>
              <a:gd name="connsiteX6" fmla="*/ 2072311 w 3308435"/>
              <a:gd name="connsiteY6" fmla="*/ 0 h 14364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08435" h="1436465">
                <a:moveTo>
                  <a:pt x="2072311" y="0"/>
                </a:moveTo>
                <a:cubicBezTo>
                  <a:pt x="2473908" y="0"/>
                  <a:pt x="2850555" y="106824"/>
                  <a:pt x="3175387" y="293607"/>
                </a:cubicBezTo>
                <a:lnTo>
                  <a:pt x="3308435" y="376655"/>
                </a:lnTo>
                <a:lnTo>
                  <a:pt x="3308435" y="1436465"/>
                </a:lnTo>
                <a:lnTo>
                  <a:pt x="0" y="1436465"/>
                </a:lnTo>
                <a:lnTo>
                  <a:pt x="30369" y="1353490"/>
                </a:lnTo>
                <a:cubicBezTo>
                  <a:pt x="366790" y="558101"/>
                  <a:pt x="1154375" y="0"/>
                  <a:pt x="2072311" y="0"/>
                </a:cubicBezTo>
                <a:close/>
              </a:path>
            </a:pathLst>
          </a:custGeom>
          <a:solidFill>
            <a:srgbClr val="3984D7">
              <a:lumMod val="60000"/>
              <a:lumOff val="40000"/>
              <a:alpha val="53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椭圆 10"/>
          <p:cNvSpPr/>
          <p:nvPr>
            <p:custDataLst>
              <p:tags r:id="rId4"/>
            </p:custDataLst>
          </p:nvPr>
        </p:nvSpPr>
        <p:spPr>
          <a:xfrm>
            <a:off x="1073150" y="1724025"/>
            <a:ext cx="6391275" cy="6305550"/>
          </a:xfrm>
          <a:prstGeom prst="ellipse">
            <a:avLst/>
          </a:prstGeom>
          <a:solidFill>
            <a:sysClr val="window" lastClr="FFFFFF"/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rtlCol="0" anchor="ctr"/>
          <a:p>
            <a:pPr algn="ctr"/>
            <a:endParaRPr lang="zh-CN" altLang="en-US" dirty="0"/>
          </a:p>
        </p:txBody>
      </p:sp>
      <p:sp>
        <p:nvSpPr>
          <p:cNvPr id="15" name="文本框 14"/>
          <p:cNvSpPr txBox="1"/>
          <p:nvPr>
            <p:custDataLst>
              <p:tags r:id="rId5"/>
            </p:custDataLst>
          </p:nvPr>
        </p:nvSpPr>
        <p:spPr>
          <a:xfrm>
            <a:off x="1659890" y="2165350"/>
            <a:ext cx="5805170" cy="6269990"/>
          </a:xfrm>
          <a:prstGeom prst="rect">
            <a:avLst/>
          </a:prstGeom>
          <a:noFill/>
        </p:spPr>
        <p:txBody>
          <a:bodyPr wrap="square" lIns="90170" tIns="46990" rIns="90170" bIns="46990" rtlCol="0">
            <a:noAutofit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Aft>
                <a:spcPts val="1000"/>
              </a:spcAft>
              <a:defRPr sz="1600" spc="150"/>
            </a:lvl1pPr>
          </a:lstStyle>
          <a:p>
            <a:pPr marL="358775" lvl="0" indent="-358775" algn="l" fontAlgn="ctr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WPS-Bullets" pitchFamily="2" charset="0"/>
              <a:buChar char=""/>
            </a:pPr>
            <a:r>
              <a:rPr lang="zh-CN" altLang="en-US" sz="3600" b="1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Arial" panose="020B0604020202090204" pitchFamily="34" charset="0"/>
                <a:ea typeface="微软雅黑" charset="-122"/>
              </a:rPr>
              <a:t>二级学科词汇精讲：</a:t>
            </a:r>
            <a:endParaRPr lang="zh-CN" altLang="en-US" sz="3600" b="1" dirty="0">
              <a:solidFill>
                <a:sysClr val="windowText" lastClr="000000">
                  <a:lumMod val="75000"/>
                  <a:lumOff val="25000"/>
                </a:sysClr>
              </a:solidFill>
              <a:latin typeface="Arial" panose="020B0604020202090204" pitchFamily="34" charset="0"/>
              <a:ea typeface="微软雅黑" charset="-122"/>
            </a:endParaRPr>
          </a:p>
          <a:p>
            <a:pPr marL="358775" lvl="0" indent="-358775" algn="l" fontAlgn="ctr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WPS-Bullets" pitchFamily="2" charset="0"/>
              <a:buChar char=""/>
            </a:pPr>
            <a:r>
              <a:rPr lang="en-US" altLang="zh-CN" sz="3600" b="1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Arial" panose="020B0604020202090204" pitchFamily="34" charset="0"/>
                <a:ea typeface="微软雅黑" charset="-122"/>
              </a:rPr>
              <a:t>business</a:t>
            </a:r>
            <a:endParaRPr lang="en-US" altLang="zh-CN" sz="3600" b="1" dirty="0">
              <a:solidFill>
                <a:sysClr val="windowText" lastClr="000000">
                  <a:lumMod val="75000"/>
                  <a:lumOff val="25000"/>
                </a:sysClr>
              </a:solidFill>
              <a:latin typeface="Arial" panose="020B0604020202090204" pitchFamily="34" charset="0"/>
              <a:ea typeface="微软雅黑" charset="-122"/>
            </a:endParaRPr>
          </a:p>
          <a:p>
            <a:pPr marL="358775" lvl="0" indent="-358775" algn="l" fontAlgn="ctr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WPS-Bullets" pitchFamily="2" charset="0"/>
              <a:buChar char=""/>
            </a:pPr>
            <a:r>
              <a:rPr lang="en-US" altLang="zh-CN" sz="3600" b="1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Arial" panose="020B0604020202090204" pitchFamily="34" charset="0"/>
                <a:ea typeface="微软雅黑" charset="-122"/>
              </a:rPr>
              <a:t>TPO6 lecture1</a:t>
            </a:r>
            <a:endParaRPr lang="en-US" altLang="zh-CN" sz="3600" b="1" dirty="0">
              <a:solidFill>
                <a:sysClr val="windowText" lastClr="000000">
                  <a:lumMod val="75000"/>
                  <a:lumOff val="25000"/>
                </a:sysClr>
              </a:solidFill>
              <a:latin typeface="Arial" panose="020B0604020202090204" pitchFamily="34" charset="0"/>
              <a:ea typeface="微软雅黑" charset="-122"/>
            </a:endParaRPr>
          </a:p>
          <a:p>
            <a:pPr marL="358775" lvl="0" indent="-358775" algn="l" fontAlgn="ctr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WPS-Bullets" pitchFamily="2" charset="0"/>
              <a:buChar char=""/>
            </a:pPr>
            <a:r>
              <a:rPr lang="en-US" altLang="zh-CN" sz="3600" b="1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Arial" panose="020B0604020202090204" pitchFamily="34" charset="0"/>
                <a:ea typeface="微软雅黑" charset="-122"/>
              </a:rPr>
              <a:t>TPO21 lecture2</a:t>
            </a:r>
            <a:endParaRPr lang="en-US" altLang="zh-CN" sz="3600" b="1" dirty="0">
              <a:solidFill>
                <a:sysClr val="windowText" lastClr="000000">
                  <a:lumMod val="75000"/>
                  <a:lumOff val="25000"/>
                </a:sysClr>
              </a:solidFill>
              <a:latin typeface="Arial" panose="020B0604020202090204" pitchFamily="34" charset="0"/>
              <a:ea typeface="微软雅黑" charset="-122"/>
            </a:endParaRPr>
          </a:p>
          <a:p>
            <a:pPr marL="358775" lvl="0" indent="-358775" algn="l" fontAlgn="ctr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WPS-Bullets" pitchFamily="2" charset="0"/>
              <a:buChar char=""/>
            </a:pPr>
            <a:r>
              <a:rPr lang="en-US" altLang="zh-CN" sz="3600" b="1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Arial" panose="020B0604020202090204" pitchFamily="34" charset="0"/>
                <a:ea typeface="微软雅黑" charset="-122"/>
                <a:sym typeface="+mn-ea"/>
              </a:rPr>
              <a:t>history</a:t>
            </a:r>
            <a:endParaRPr lang="en-US" altLang="zh-CN" sz="3600" b="1" dirty="0">
              <a:solidFill>
                <a:sysClr val="windowText" lastClr="000000">
                  <a:lumMod val="75000"/>
                  <a:lumOff val="25000"/>
                </a:sysClr>
              </a:solidFill>
              <a:latin typeface="Arial" panose="020B0604020202090204" pitchFamily="34" charset="0"/>
              <a:ea typeface="微软雅黑" charset="-122"/>
              <a:sym typeface="+mn-ea"/>
            </a:endParaRPr>
          </a:p>
          <a:p>
            <a:pPr marL="358775" lvl="0" indent="-358775" algn="l" fontAlgn="ctr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WPS-Bullets" pitchFamily="2" charset="0"/>
              <a:buChar char=""/>
            </a:pPr>
            <a:r>
              <a:rPr lang="en-US" altLang="zh-CN" sz="3600" b="1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Arial" panose="020B0604020202090204" pitchFamily="34" charset="0"/>
                <a:ea typeface="微软雅黑" charset="-122"/>
              </a:rPr>
              <a:t>TPO10 lecture2</a:t>
            </a:r>
            <a:endParaRPr lang="en-US" altLang="zh-CN" sz="3600" b="1" dirty="0">
              <a:solidFill>
                <a:sysClr val="windowText" lastClr="000000">
                  <a:lumMod val="75000"/>
                  <a:lumOff val="25000"/>
                </a:sysClr>
              </a:solidFill>
              <a:latin typeface="Arial" panose="020B0604020202090204" pitchFamily="34" charset="0"/>
              <a:ea typeface="微软雅黑" charset="-122"/>
            </a:endParaRPr>
          </a:p>
          <a:p>
            <a:pPr marL="358775" lvl="0" indent="-358775" algn="l" fontAlgn="ctr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WPS-Bullets" pitchFamily="2" charset="0"/>
              <a:buChar char=""/>
            </a:pPr>
            <a:r>
              <a:rPr lang="en-US" altLang="zh-CN" sz="3600" b="1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Arial" panose="020B0604020202090204" pitchFamily="34" charset="0"/>
                <a:ea typeface="微软雅黑" charset="-122"/>
              </a:rPr>
              <a:t>TPO18 lecture3</a:t>
            </a:r>
            <a:endParaRPr lang="en-US" altLang="zh-CN" sz="3600" b="1" dirty="0">
              <a:solidFill>
                <a:sysClr val="windowText" lastClr="000000">
                  <a:lumMod val="75000"/>
                  <a:lumOff val="25000"/>
                </a:sysClr>
              </a:solidFill>
              <a:latin typeface="Arial" panose="020B0604020202090204" pitchFamily="34" charset="0"/>
              <a:ea typeface="微软雅黑" charset="-122"/>
            </a:endParaRPr>
          </a:p>
        </p:txBody>
      </p:sp>
    </p:spTree>
    <p:custDataLst>
      <p:tags r:id="rId6"/>
    </p:custData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9695" y="565785"/>
            <a:ext cx="12805410" cy="7693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indent="325755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1pPr>
            <a:lvl2pPr marL="742950" indent="-285750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2pPr>
            <a:lvl3pPr marL="1143000" indent="-228600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3pPr>
            <a:lvl4pPr marL="1600200" indent="-228600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4pPr>
            <a:lvl5pPr marL="2057400" indent="-228600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9pPr>
          </a:lstStyle>
          <a:p>
            <a:pPr indent="0" algn="l" eaLnBrk="1" hangingPunct="1"/>
            <a:r>
              <a:rPr lang="en-US" altLang="zh-CN" sz="5400" b="1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TPO10-lecture 2</a:t>
            </a:r>
            <a:endParaRPr lang="en-US" altLang="zh-CN" sz="5400" b="1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40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4. According to the professor,what was the long-effect of the intorduction of  American corn and potatoes to Europe?</a:t>
            </a:r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40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○ It had a negative effect on the nutritional intake of people living near the Mediterranean Sea</a:t>
            </a:r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40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○ It contributed to a shift in the balance of power from southern Europe to northern Europe</a:t>
            </a:r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40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○ It encouraged the development of new types of cuisine in southern Europe</a:t>
            </a:r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40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○ It led to the failure of many native European grain crops</a:t>
            </a:r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9695" y="565785"/>
            <a:ext cx="12805410" cy="7693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indent="325755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1pPr>
            <a:lvl2pPr marL="742950" indent="-285750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2pPr>
            <a:lvl3pPr marL="1143000" indent="-228600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3pPr>
            <a:lvl4pPr marL="1600200" indent="-228600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4pPr>
            <a:lvl5pPr marL="2057400" indent="-228600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9pPr>
          </a:lstStyle>
          <a:p>
            <a:pPr indent="0" algn="l" eaLnBrk="1" hangingPunct="1"/>
            <a:r>
              <a:rPr lang="en-US" altLang="zh-CN" sz="5400" b="1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TPO10-lecture 2</a:t>
            </a:r>
            <a:endParaRPr lang="en-US" altLang="zh-CN" sz="5400" b="1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40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5. According to the professor ,what is one of the reasons why potatoes became popular in Ireland?</a:t>
            </a:r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40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○ Potatoes were more nourishing than native Irish food crops</a:t>
            </a:r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40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○ Potatoes grew better at higher altitudes than native Irish crops</a:t>
            </a:r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40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○ Political leaders in Ireland encouraged the cultivation of potatoes</a:t>
            </a:r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40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○  People in Ireland were not aware that potatoes are members of the nightshade family</a:t>
            </a:r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</p:txBody>
      </p:sp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9695" y="258128"/>
            <a:ext cx="12805410" cy="830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indent="325755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1pPr>
            <a:lvl2pPr marL="742950" indent="-285750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2pPr>
            <a:lvl3pPr marL="1143000" indent="-228600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3pPr>
            <a:lvl4pPr marL="1600200" indent="-228600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4pPr>
            <a:lvl5pPr marL="2057400" indent="-228600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9pPr>
          </a:lstStyle>
          <a:p>
            <a:pPr indent="0" algn="l" eaLnBrk="1" hangingPunct="1"/>
            <a:r>
              <a:rPr lang="en-US" altLang="zh-CN" sz="5400" b="1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TPO10-lecture 2</a:t>
            </a:r>
            <a:endParaRPr lang="en-US" altLang="zh-CN" sz="5400" b="1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40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6. Listen again to part of the lecture Then answer the question</a:t>
            </a:r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40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What can be inferred about the professor when she says this</a:t>
            </a:r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40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○ She expects the student to provide an answer to her question </a:t>
            </a:r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40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○ She is surprised by the student's question</a:t>
            </a:r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40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○ She thinks that she knows what the student was going to ask</a:t>
            </a:r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40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○ She expects other students in the class to express their opinions</a:t>
            </a:r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</p:txBody>
      </p: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15620" y="72390"/>
            <a:ext cx="10818495" cy="96323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indent="325755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1pPr>
            <a:lvl2pPr marL="742950" indent="-285750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2pPr>
            <a:lvl3pPr marL="1143000" indent="-228600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3pPr>
            <a:lvl4pPr marL="1600200" indent="-228600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4pPr>
            <a:lvl5pPr marL="2057400" indent="-228600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9pPr>
          </a:lstStyle>
          <a:p>
            <a:pPr indent="0" algn="l" eaLnBrk="1" hangingPunct="1"/>
            <a:r>
              <a:rPr lang="en-US" altLang="zh-CN" sz="4000" b="1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TPO18 -lecture3 香料的地位</a:t>
            </a:r>
            <a:endParaRPr lang="en-US" altLang="zh-CN" sz="4000" b="1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40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s</a:t>
            </a:r>
            <a:r>
              <a:rPr lang="en-US" altLang="zh-CN" sz="36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pice</a:t>
            </a:r>
            <a:endParaRPr lang="en-US" altLang="zh-CN" sz="36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36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ginger</a:t>
            </a:r>
            <a:endParaRPr lang="en-US" altLang="zh-CN" sz="36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36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pepper </a:t>
            </a:r>
            <a:r>
              <a:rPr lang="zh-CN" altLang="en-US" sz="36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胡椒</a:t>
            </a:r>
            <a:endParaRPr lang="zh-CN" altLang="en-US" sz="36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36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heads of state and ambassadors</a:t>
            </a:r>
            <a:endParaRPr lang="en-US" altLang="zh-CN" sz="36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36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medieval</a:t>
            </a:r>
            <a:endParaRPr lang="en-US" altLang="zh-CN" sz="36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36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flower bud</a:t>
            </a:r>
            <a:endParaRPr lang="en-US" altLang="zh-CN" sz="36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36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preservatives </a:t>
            </a:r>
            <a:r>
              <a:rPr lang="zh-CN" altLang="en-US" sz="36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防腐剂</a:t>
            </a:r>
            <a:endParaRPr lang="en-US" altLang="zh-CN" sz="36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36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mythical </a:t>
            </a:r>
            <a:endParaRPr lang="en-US" altLang="zh-CN" sz="36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36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religious ritual</a:t>
            </a:r>
            <a:endParaRPr lang="en-US" altLang="zh-CN" sz="36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36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preserve</a:t>
            </a:r>
            <a:endParaRPr lang="en-US" altLang="zh-CN" sz="36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36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spoiled food</a:t>
            </a:r>
            <a:endParaRPr lang="en-US" altLang="zh-CN" sz="36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36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aristocracy </a:t>
            </a:r>
            <a:r>
              <a:rPr lang="zh-CN" altLang="en-US" sz="36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贵族</a:t>
            </a:r>
            <a:endParaRPr lang="zh-CN" altLang="en-US" sz="36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36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astronomical </a:t>
            </a:r>
            <a:r>
              <a:rPr lang="zh-CN" altLang="en-US" sz="36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天文的</a:t>
            </a:r>
            <a:r>
              <a:rPr lang="en-US" altLang="zh-CN" sz="36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/</a:t>
            </a:r>
            <a:r>
              <a:rPr lang="zh-CN" altLang="en-US" sz="36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多的</a:t>
            </a:r>
            <a:endParaRPr lang="zh-CN" altLang="en-US" sz="36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36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shroud </a:t>
            </a:r>
            <a:r>
              <a:rPr lang="zh-CN" altLang="en-US" sz="36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裹尸布</a:t>
            </a:r>
            <a:r>
              <a:rPr lang="en-US" altLang="zh-CN" sz="36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/ </a:t>
            </a:r>
            <a:r>
              <a:rPr lang="zh-CN" altLang="en-US" sz="36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遮盖</a:t>
            </a:r>
            <a:endParaRPr lang="zh-CN" altLang="en-US" sz="36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36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allure </a:t>
            </a:r>
            <a:r>
              <a:rPr lang="zh-CN" altLang="en-US" sz="36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吸引（</a:t>
            </a:r>
            <a:r>
              <a:rPr lang="en-US" altLang="zh-CN" sz="36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adj.alluring</a:t>
            </a:r>
            <a:r>
              <a:rPr lang="zh-CN" altLang="en-US" sz="36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）</a:t>
            </a:r>
            <a:endParaRPr lang="zh-CN" altLang="en-US" sz="36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36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repercussion </a:t>
            </a:r>
            <a:r>
              <a:rPr lang="zh-CN" altLang="en-US" sz="36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反响</a:t>
            </a:r>
            <a:endParaRPr lang="zh-CN" altLang="en-US" sz="36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57135" y="6318250"/>
            <a:ext cx="5174615" cy="317182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389255" y="132080"/>
            <a:ext cx="12226290" cy="3076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indent="325755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1pPr>
            <a:lvl2pPr marL="742950" indent="-285750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2pPr>
            <a:lvl3pPr marL="1143000" indent="-228600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3pPr>
            <a:lvl4pPr marL="1600200" indent="-228600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4pPr>
            <a:lvl5pPr marL="2057400" indent="-228600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9pPr>
          </a:lstStyle>
          <a:p>
            <a:pPr indent="0" algn="l" eaLnBrk="1" hangingPunct="1"/>
            <a:r>
              <a:rPr lang="en-US" altLang="zh-CN" sz="5400" b="1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TPO18-lecture3</a:t>
            </a:r>
            <a:endParaRPr lang="en-US" altLang="zh-CN" sz="5400" b="1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zh-CN" altLang="en-US" sz="4400" b="1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笔记</a:t>
            </a:r>
            <a:endParaRPr lang="zh-CN" altLang="en-US" sz="4400" b="1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endParaRPr lang="en-US" altLang="zh-CN" sz="48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endParaRPr lang="en-US" altLang="zh-CN" sz="48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</p:txBody>
      </p:sp>
      <p:pic>
        <p:nvPicPr>
          <p:cNvPr id="2" name="图片 1" descr="F16E0A28B68392E5D70D1ACEFB71570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13890" y="969645"/>
            <a:ext cx="9497060" cy="879602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9695" y="873760"/>
            <a:ext cx="12805410" cy="70777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indent="325755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1pPr>
            <a:lvl2pPr marL="742950" indent="-285750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2pPr>
            <a:lvl3pPr marL="1143000" indent="-228600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3pPr>
            <a:lvl4pPr marL="1600200" indent="-228600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4pPr>
            <a:lvl5pPr marL="2057400" indent="-228600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9pPr>
          </a:lstStyle>
          <a:p>
            <a:pPr indent="0" algn="l" eaLnBrk="1" hangingPunct="1"/>
            <a:r>
              <a:rPr lang="en-US" altLang="zh-CN" sz="5400" b="1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TPO18-lecture 3</a:t>
            </a:r>
            <a:endParaRPr lang="en-US" altLang="zh-CN" sz="5400" b="1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40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1. What is the main purpose of the lecture?</a:t>
            </a:r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40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A. To explore the use of spices in conking in the Middle Ages</a:t>
            </a:r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40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B. To explain the significance of spices for medieval society</a:t>
            </a:r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40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C. To describe how the spice trade evolved in medieval Europe</a:t>
            </a:r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40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D. To examine changes in the role that spices played in the Middle Ages</a:t>
            </a:r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</p:txBody>
      </p:sp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387985" y="269240"/>
            <a:ext cx="12805410" cy="1537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indent="325755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1pPr>
            <a:lvl2pPr marL="742950" indent="-285750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2pPr>
            <a:lvl3pPr marL="1143000" indent="-228600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3pPr>
            <a:lvl4pPr marL="1600200" indent="-228600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4pPr>
            <a:lvl5pPr marL="2057400" indent="-228600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9pPr>
          </a:lstStyle>
          <a:p>
            <a:pPr indent="0" algn="l" eaLnBrk="1" hangingPunct="1"/>
            <a:r>
              <a:rPr lang="en-US" altLang="zh-CN" sz="5400" b="1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TPO18-lecture 3</a:t>
            </a:r>
            <a:endParaRPr lang="en-US" altLang="zh-CN" sz="5400" b="1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40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2</a:t>
            </a:r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</p:txBody>
      </p:sp>
      <p:pic>
        <p:nvPicPr>
          <p:cNvPr id="224" name="图片 224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87985" y="2174240"/>
            <a:ext cx="11931650" cy="4333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387985" y="685800"/>
            <a:ext cx="12805410" cy="52311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indent="325755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1pPr>
            <a:lvl2pPr marL="742950" indent="-285750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2pPr>
            <a:lvl3pPr marL="1143000" indent="-228600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3pPr>
            <a:lvl4pPr marL="1600200" indent="-228600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4pPr>
            <a:lvl5pPr marL="2057400" indent="-228600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9pPr>
          </a:lstStyle>
          <a:p>
            <a:pPr indent="0" algn="l" eaLnBrk="1" hangingPunct="1"/>
            <a:r>
              <a:rPr lang="en-US" altLang="zh-CN" sz="5400" b="1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TPO18-lecture 3</a:t>
            </a:r>
            <a:endParaRPr lang="en-US" altLang="zh-CN" sz="5400" b="1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40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3. What two factors explain why medieval Europeans did not use spices to cover the taste of spoiled meat?</a:t>
            </a:r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40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A. Fresh meat was less expensive than spices were.</a:t>
            </a:r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40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B. Spices were mainly used in incense and perfume.</a:t>
            </a:r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40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C. The sale of spoiled food was prohibited.</a:t>
            </a:r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40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D. Salt was cheaper than most spices were.</a:t>
            </a:r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</p:txBody>
      </p:sp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387985" y="894080"/>
            <a:ext cx="12805410" cy="70777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indent="325755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1pPr>
            <a:lvl2pPr marL="742950" indent="-285750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2pPr>
            <a:lvl3pPr marL="1143000" indent="-228600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3pPr>
            <a:lvl4pPr marL="1600200" indent="-228600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4pPr>
            <a:lvl5pPr marL="2057400" indent="-228600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9pPr>
          </a:lstStyle>
          <a:p>
            <a:pPr indent="0" algn="l" eaLnBrk="1" hangingPunct="1"/>
            <a:r>
              <a:rPr lang="en-US" altLang="zh-CN" sz="5400" b="1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TPO18-lecture 3</a:t>
            </a:r>
            <a:endParaRPr lang="en-US" altLang="zh-CN" sz="5400" b="1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40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4. Why does the professor mention the collapse of the Roman Empire?</a:t>
            </a:r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40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A. To indicate that the spice trade became mere direct</a:t>
            </a:r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40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B.To explain why the price of pepper suddenly increased</a:t>
            </a:r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40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C. To indicate that spices were not available in Europe for centuries</a:t>
            </a:r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40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D. To explain why the origins of spices became more mysterious</a:t>
            </a:r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</p:txBody>
      </p:sp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387985" y="1201738"/>
            <a:ext cx="12805410" cy="64623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indent="325755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1pPr>
            <a:lvl2pPr marL="742950" indent="-285750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2pPr>
            <a:lvl3pPr marL="1143000" indent="-228600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3pPr>
            <a:lvl4pPr marL="1600200" indent="-228600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4pPr>
            <a:lvl5pPr marL="2057400" indent="-228600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9pPr>
          </a:lstStyle>
          <a:p>
            <a:pPr indent="0" algn="l" eaLnBrk="1" hangingPunct="1"/>
            <a:r>
              <a:rPr lang="en-US" altLang="zh-CN" sz="5400" b="1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TPO18-lecture 3</a:t>
            </a:r>
            <a:endParaRPr lang="en-US" altLang="zh-CN" sz="5400" b="1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40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5. What does the professor say about European explorers during the age of discovery?</a:t>
            </a:r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40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A. Their discoveries caused the price of certain spices to increase</a:t>
            </a:r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40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B. They were responding to the demand for spices.</a:t>
            </a:r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40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C. They did not expect to find spices during their explorations.</a:t>
            </a:r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40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D. Their main goal was to discover unknown lands.</a:t>
            </a:r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389255" y="1008698"/>
            <a:ext cx="12226290" cy="77241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indent="325755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1pPr>
            <a:lvl2pPr marL="742950" indent="-285750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2pPr>
            <a:lvl3pPr marL="1143000" indent="-228600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3pPr>
            <a:lvl4pPr marL="1600200" indent="-228600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4pPr>
            <a:lvl5pPr marL="2057400" indent="-228600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9pPr>
          </a:lstStyle>
          <a:p>
            <a:pPr indent="0" algn="l" eaLnBrk="1" hangingPunct="1"/>
            <a:r>
              <a:rPr lang="en-US" altLang="zh-CN" sz="4800" b="1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business </a:t>
            </a:r>
            <a:r>
              <a:rPr lang="zh-CN" altLang="en-US" sz="4800" b="1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场景词汇</a:t>
            </a:r>
            <a:endParaRPr lang="zh-CN" altLang="en-US" sz="4800" b="1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zh-CN" altLang="en-US" sz="32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brand loyalty [brænd] ['lɔɪəlti] 品牌忠诚度 </a:t>
            </a:r>
            <a:endParaRPr lang="zh-CN" altLang="en-US" sz="32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zh-CN" altLang="en-US" sz="32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toll [tol] n.通行费 </a:t>
            </a:r>
            <a:endParaRPr lang="zh-CN" altLang="en-US" sz="32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zh-CN" altLang="en-US" sz="32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supply-demand [sə'plaɪ] [dɪ'mænd] 供需 </a:t>
            </a:r>
            <a:endParaRPr lang="zh-CN" altLang="en-US" sz="32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zh-CN" altLang="en-US" sz="32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consume [kən'sum] vt.消耗，消费 </a:t>
            </a:r>
            <a:endParaRPr lang="zh-CN" altLang="en-US" sz="32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zh-CN" altLang="en-US" sz="32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consumer [kən'sumɚ] n.消费者 </a:t>
            </a:r>
            <a:endParaRPr lang="zh-CN" altLang="en-US" sz="32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zh-CN" altLang="en-US" sz="32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consumption [kən'sʌmpʃən] n.消费；消耗 </a:t>
            </a:r>
            <a:endParaRPr lang="zh-CN" altLang="en-US" sz="32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zh-CN" altLang="en-US" sz="32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cost-effective adj.划算的；成本效益高的 </a:t>
            </a:r>
            <a:endParaRPr lang="zh-CN" altLang="en-US" sz="32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zh-CN" altLang="en-US" sz="32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marketing ['mɑrkɪtɪŋ] n.销售,经销 </a:t>
            </a:r>
            <a:endParaRPr lang="zh-CN" altLang="en-US" sz="32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zh-CN" altLang="en-US" sz="32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product attribute [ə'trɪbjut] 商品特性 </a:t>
            </a:r>
            <a:endParaRPr lang="zh-CN" altLang="en-US" sz="32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zh-CN" altLang="en-US" sz="32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strategy ['strætədʒi] n.战略, 策略 </a:t>
            </a:r>
            <a:endParaRPr lang="zh-CN" altLang="en-US" sz="32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zh-CN" altLang="en-US" sz="32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campaign [kæm'pen] n.活动</a:t>
            </a:r>
            <a:endParaRPr lang="zh-CN" altLang="en-US" sz="32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zh-CN" altLang="en-US" sz="32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commercial [kə'mɝʃəl] adj.商业的 </a:t>
            </a:r>
            <a:endParaRPr lang="zh-CN" altLang="en-US" sz="32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zh-CN" altLang="en-US" sz="32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manufacture ['mænjə'fæktʃɚ] v.制造 </a:t>
            </a:r>
            <a:endParaRPr lang="zh-CN" altLang="en-US" sz="32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zh-CN" altLang="en-US" sz="32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media ['miːdɪə] n.媒体  </a:t>
            </a:r>
            <a:endParaRPr lang="zh-CN" altLang="en-US" sz="32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</p:txBody>
      </p:sp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387985" y="1509713"/>
            <a:ext cx="12805410" cy="58464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indent="325755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1pPr>
            <a:lvl2pPr marL="742950" indent="-285750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2pPr>
            <a:lvl3pPr marL="1143000" indent="-228600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3pPr>
            <a:lvl4pPr marL="1600200" indent="-228600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4pPr>
            <a:lvl5pPr marL="2057400" indent="-228600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9pPr>
          </a:lstStyle>
          <a:p>
            <a:pPr indent="0" algn="l" eaLnBrk="1" hangingPunct="1"/>
            <a:r>
              <a:rPr lang="en-US" altLang="zh-CN" sz="5400" b="1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TPO18-lecture 3</a:t>
            </a:r>
            <a:endParaRPr lang="en-US" altLang="zh-CN" sz="5400" b="1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40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6. Why does the professor say this:</a:t>
            </a:r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40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A. To indicate that pepper was commonly used as payment</a:t>
            </a:r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40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B. To indicate where pepper could be found at the time</a:t>
            </a:r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40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C. To emphasize the high value of pepper at the time</a:t>
            </a:r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40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D. To suggest that pepper was nearly as plentiful as gold</a:t>
            </a:r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</p:txBody>
      </p:sp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/>
          <p:nvPr>
            <p:ph type="body" idx="1"/>
          </p:nvPr>
        </p:nvSpPr>
        <p:spPr>
          <a:xfrm>
            <a:off x="424815" y="1892300"/>
            <a:ext cx="12320905" cy="5969635"/>
          </a:xfrm>
        </p:spPr>
        <p:txBody>
          <a:bodyPr/>
          <a:p>
            <a:r>
              <a:rPr lang="zh-CN" altLang="en-US" sz="4000" b="1" i="1">
                <a:solidFill>
                  <a:srgbClr val="FF0000"/>
                </a:solidFill>
                <a:latin typeface="Lantinghei SC Demibold" panose="02000000000000000000" charset="-122"/>
                <a:ea typeface="Lantinghei SC Demibold" panose="02000000000000000000" charset="-122"/>
                <a:cs typeface="Lantinghei SC Demibold" panose="02000000000000000000" charset="-122"/>
              </a:rPr>
              <a:t>课后作业：</a:t>
            </a:r>
            <a:endParaRPr lang="zh-CN" altLang="en-US" sz="4000" b="1" i="1">
              <a:solidFill>
                <a:srgbClr val="FF0000"/>
              </a:solidFill>
              <a:latin typeface="Lantinghei SC Demibold" panose="02000000000000000000" charset="-122"/>
              <a:ea typeface="Lantinghei SC Demibold" panose="02000000000000000000" charset="-122"/>
              <a:cs typeface="Lantinghei SC Demibold" panose="02000000000000000000" charset="-122"/>
            </a:endParaRPr>
          </a:p>
          <a:p>
            <a:endParaRPr lang="zh-CN" altLang="en-US" sz="4000" b="1" i="1">
              <a:solidFill>
                <a:srgbClr val="FF0000"/>
              </a:solidFill>
              <a:latin typeface="Lantinghei SC Demibold" panose="02000000000000000000" charset="-122"/>
              <a:ea typeface="Lantinghei SC Demibold" panose="02000000000000000000" charset="-122"/>
              <a:cs typeface="Lantinghei SC Demibold" panose="02000000000000000000" charset="-122"/>
            </a:endParaRPr>
          </a:p>
          <a:p>
            <a:r>
              <a:rPr lang="en-US" altLang="zh-CN" sz="4000" b="1">
                <a:latin typeface="Lantinghei SC Demibold" panose="02000000000000000000" charset="-122"/>
                <a:ea typeface="Lantinghei SC Demibold" panose="02000000000000000000" charset="-122"/>
                <a:cs typeface="Lantinghei SC Demibold" panose="02000000000000000000" charset="-122"/>
              </a:rPr>
              <a:t>1. </a:t>
            </a:r>
            <a:r>
              <a:rPr lang="zh-CN" altLang="en-US" sz="4000" b="1">
                <a:latin typeface="Lantinghei SC Demibold" panose="02000000000000000000" charset="-122"/>
                <a:ea typeface="Lantinghei SC Demibold" panose="02000000000000000000" charset="-122"/>
                <a:cs typeface="Lantinghei SC Demibold" panose="02000000000000000000" charset="-122"/>
              </a:rPr>
              <a:t>回顾本次课内容，</a:t>
            </a:r>
            <a:r>
              <a:rPr lang="en-US" altLang="zh-CN" sz="4000" b="1">
                <a:latin typeface="Lantinghei SC Demibold" panose="02000000000000000000" charset="-122"/>
                <a:ea typeface="Lantinghei SC Demibold" panose="02000000000000000000" charset="-122"/>
                <a:cs typeface="Lantinghei SC Demibold" panose="02000000000000000000" charset="-122"/>
              </a:rPr>
              <a:t>business+history</a:t>
            </a:r>
            <a:r>
              <a:rPr lang="zh-CN" altLang="en-US" sz="4000" b="1">
                <a:latin typeface="Lantinghei SC Demibold" panose="02000000000000000000" charset="-122"/>
                <a:ea typeface="Lantinghei SC Demibold" panose="02000000000000000000" charset="-122"/>
                <a:cs typeface="Lantinghei SC Demibold" panose="02000000000000000000" charset="-122"/>
              </a:rPr>
              <a:t>单词记忆内容</a:t>
            </a:r>
            <a:endParaRPr lang="zh-CN" altLang="en-US" sz="4000" b="1">
              <a:latin typeface="Lantinghei SC Demibold" panose="02000000000000000000" charset="-122"/>
              <a:ea typeface="Lantinghei SC Demibold" panose="02000000000000000000" charset="-122"/>
              <a:cs typeface="Lantinghei SC Demibold" panose="02000000000000000000" charset="-122"/>
            </a:endParaRPr>
          </a:p>
          <a:p>
            <a:r>
              <a:rPr lang="en-US" altLang="zh-CN" sz="4000" b="1">
                <a:latin typeface="Lantinghei SC Demibold" panose="02000000000000000000" charset="-122"/>
                <a:ea typeface="Lantinghei SC Demibold" panose="02000000000000000000" charset="-122"/>
                <a:cs typeface="Lantinghei SC Demibold" panose="02000000000000000000" charset="-122"/>
              </a:rPr>
              <a:t>2. </a:t>
            </a:r>
            <a:r>
              <a:rPr lang="zh-CN" altLang="en-US" sz="4000" b="1">
                <a:latin typeface="Lantinghei SC Demibold" panose="02000000000000000000" charset="-122"/>
                <a:ea typeface="Lantinghei SC Demibold" panose="02000000000000000000" charset="-122"/>
                <a:cs typeface="Lantinghei SC Demibold" panose="02000000000000000000" charset="-122"/>
              </a:rPr>
              <a:t>完成</a:t>
            </a:r>
            <a:r>
              <a:rPr lang="en-US" altLang="zh-CN" sz="4000" b="1" u="sng">
                <a:latin typeface="Lantinghei SC Demibold" panose="02000000000000000000" charset="-122"/>
                <a:ea typeface="Lantinghei SC Demibold" panose="02000000000000000000" charset="-122"/>
                <a:cs typeface="Lantinghei SC Demibold" panose="02000000000000000000" charset="-122"/>
              </a:rPr>
              <a:t>TPO38-2</a:t>
            </a:r>
            <a:r>
              <a:rPr lang="zh-CN" altLang="en-US" sz="4000" b="1" u="sng">
                <a:latin typeface="Lantinghei SC Demibold" panose="02000000000000000000" charset="-122"/>
                <a:ea typeface="Lantinghei SC Demibold" panose="02000000000000000000" charset="-122"/>
                <a:cs typeface="Lantinghei SC Demibold" panose="02000000000000000000" charset="-122"/>
              </a:rPr>
              <a:t>；</a:t>
            </a:r>
            <a:r>
              <a:rPr lang="en-US" altLang="zh-CN" sz="4000" b="1" u="sng">
                <a:latin typeface="Lantinghei SC Demibold" panose="02000000000000000000" charset="-122"/>
                <a:ea typeface="Lantinghei SC Demibold" panose="02000000000000000000" charset="-122"/>
                <a:cs typeface="Lantinghei SC Demibold" panose="02000000000000000000" charset="-122"/>
              </a:rPr>
              <a:t>42-4</a:t>
            </a:r>
            <a:r>
              <a:rPr lang="zh-CN" altLang="en-US" sz="4000" b="1" u="sng">
                <a:latin typeface="Lantinghei SC Demibold" panose="02000000000000000000" charset="-122"/>
                <a:ea typeface="Lantinghei SC Demibold" panose="02000000000000000000" charset="-122"/>
                <a:cs typeface="Lantinghei SC Demibold" panose="02000000000000000000" charset="-122"/>
              </a:rPr>
              <a:t>；</a:t>
            </a:r>
            <a:r>
              <a:rPr lang="en-US" altLang="zh-CN" sz="4000" b="1" u="sng">
                <a:latin typeface="Lantinghei SC Demibold" panose="02000000000000000000" charset="-122"/>
                <a:ea typeface="Lantinghei SC Demibold" panose="02000000000000000000" charset="-122"/>
                <a:cs typeface="Lantinghei SC Demibold" panose="02000000000000000000" charset="-122"/>
              </a:rPr>
              <a:t>47-3;</a:t>
            </a:r>
            <a:endParaRPr lang="en-US" altLang="zh-CN" sz="4000" b="1" u="sng">
              <a:latin typeface="Lantinghei SC Demibold" panose="02000000000000000000" charset="-122"/>
              <a:ea typeface="Lantinghei SC Demibold" panose="02000000000000000000" charset="-122"/>
              <a:cs typeface="Lantinghei SC Demibold" panose="02000000000000000000" charset="-122"/>
            </a:endParaRPr>
          </a:p>
          <a:p>
            <a:r>
              <a:rPr lang="en-US" altLang="zh-CN" sz="4000" b="1" u="sng">
                <a:latin typeface="Lantinghei SC Demibold" panose="02000000000000000000" charset="-122"/>
                <a:ea typeface="Lantinghei SC Demibold" panose="02000000000000000000" charset="-122"/>
                <a:cs typeface="Lantinghei SC Demibold" panose="02000000000000000000" charset="-122"/>
              </a:rPr>
              <a:t>					53-3;51-2;45-1</a:t>
            </a:r>
            <a:r>
              <a:rPr lang="zh-CN" altLang="en-US" sz="4000" b="1">
                <a:latin typeface="Lantinghei SC Demibold" panose="02000000000000000000" charset="-122"/>
                <a:ea typeface="Lantinghei SC Demibold" panose="02000000000000000000" charset="-122"/>
                <a:cs typeface="Lantinghei SC Demibold" panose="02000000000000000000" charset="-122"/>
              </a:rPr>
              <a:t>的所有</a:t>
            </a:r>
            <a:r>
              <a:rPr lang="en-US" altLang="zh-CN" sz="4000" b="1">
                <a:latin typeface="Lantinghei SC Demibold" panose="02000000000000000000" charset="-122"/>
                <a:ea typeface="Lantinghei SC Demibold" panose="02000000000000000000" charset="-122"/>
                <a:cs typeface="Lantinghei SC Demibold" panose="02000000000000000000" charset="-122"/>
              </a:rPr>
              <a:t>lecture</a:t>
            </a:r>
            <a:r>
              <a:rPr lang="zh-CN" altLang="en-US" sz="4000" b="1">
                <a:latin typeface="Lantinghei SC Demibold" panose="02000000000000000000" charset="-122"/>
                <a:ea typeface="Lantinghei SC Demibold" panose="02000000000000000000" charset="-122"/>
                <a:cs typeface="Lantinghei SC Demibold" panose="02000000000000000000" charset="-122"/>
              </a:rPr>
              <a:t>题目</a:t>
            </a:r>
            <a:endParaRPr lang="zh-CN" altLang="en-US" sz="4000" b="1">
              <a:latin typeface="Lantinghei SC Demibold" panose="02000000000000000000" charset="-122"/>
              <a:ea typeface="Lantinghei SC Demibold" panose="02000000000000000000" charset="-122"/>
              <a:cs typeface="Lantinghei SC Demibold" panose="02000000000000000000" charset="-122"/>
            </a:endParaRPr>
          </a:p>
          <a:p>
            <a:r>
              <a:rPr lang="en-US" altLang="zh-CN" sz="4000" b="1">
                <a:latin typeface="Lantinghei SC Demibold" panose="02000000000000000000" charset="-122"/>
                <a:ea typeface="Lantinghei SC Demibold" panose="02000000000000000000" charset="-122"/>
                <a:cs typeface="Lantinghei SC Demibold" panose="02000000000000000000" charset="-122"/>
              </a:rPr>
              <a:t>3. </a:t>
            </a:r>
            <a:r>
              <a:rPr lang="zh-CN" altLang="en-US" sz="4000" b="1">
                <a:latin typeface="Lantinghei SC Demibold" panose="02000000000000000000" charset="-122"/>
                <a:ea typeface="Lantinghei SC Demibold" panose="02000000000000000000" charset="-122"/>
                <a:cs typeface="Lantinghei SC Demibold" panose="02000000000000000000" charset="-122"/>
              </a:rPr>
              <a:t>预习第</a:t>
            </a:r>
            <a:r>
              <a:rPr lang="en-US" altLang="zh-CN" sz="4000" b="1">
                <a:latin typeface="Lantinghei SC Demibold" panose="02000000000000000000" charset="-122"/>
                <a:ea typeface="Lantinghei SC Demibold" panose="02000000000000000000" charset="-122"/>
                <a:cs typeface="Lantinghei SC Demibold" panose="02000000000000000000" charset="-122"/>
              </a:rPr>
              <a:t>10</a:t>
            </a:r>
            <a:r>
              <a:rPr lang="zh-CN" altLang="en-US" sz="4000" b="1">
                <a:latin typeface="Lantinghei SC Demibold" panose="02000000000000000000" charset="-122"/>
                <a:ea typeface="Lantinghei SC Demibold" panose="02000000000000000000" charset="-122"/>
                <a:cs typeface="Lantinghei SC Demibold" panose="02000000000000000000" charset="-122"/>
              </a:rPr>
              <a:t>次课中人类学</a:t>
            </a:r>
            <a:r>
              <a:rPr lang="en-US" sz="4000" b="1">
                <a:latin typeface="Lantinghei SC Demibold" panose="02000000000000000000" charset="-122"/>
                <a:ea typeface="Lantinghei SC Demibold" panose="02000000000000000000" charset="-122"/>
                <a:cs typeface="Lantinghei SC Demibold" panose="02000000000000000000" charset="-122"/>
              </a:rPr>
              <a:t>+</a:t>
            </a:r>
            <a:r>
              <a:rPr lang="zh-CN" altLang="en-US" sz="4000" b="1">
                <a:latin typeface="Lantinghei SC Demibold" panose="02000000000000000000" charset="-122"/>
                <a:ea typeface="Lantinghei SC Demibold" panose="02000000000000000000" charset="-122"/>
                <a:cs typeface="Lantinghei SC Demibold" panose="02000000000000000000" charset="-122"/>
              </a:rPr>
              <a:t>建筑学词汇</a:t>
            </a:r>
            <a:endParaRPr lang="zh-CN" altLang="en-US" sz="4000" b="1">
              <a:latin typeface="Lantinghei SC Demibold" panose="02000000000000000000" charset="-122"/>
              <a:ea typeface="Lantinghei SC Demibold" panose="02000000000000000000" charset="-122"/>
              <a:cs typeface="Lantinghei SC Demibold" panose="02000000000000000000" charset="-122"/>
            </a:endParaRPr>
          </a:p>
          <a:p>
            <a:endParaRPr lang="zh-CN" altLang="en-US" sz="4000" b="1">
              <a:latin typeface="Lantinghei SC Demibold" panose="02000000000000000000" charset="-122"/>
              <a:ea typeface="Lantinghei SC Demibold" panose="02000000000000000000" charset="-122"/>
              <a:cs typeface="Lantinghei SC Demibold" panose="02000000000000000000" charset="-122"/>
            </a:endParaRPr>
          </a:p>
          <a:p>
            <a:r>
              <a:rPr lang="zh-CN" altLang="en-US" sz="4000" b="1">
                <a:latin typeface="Lantinghei SC Demibold" panose="02000000000000000000" charset="-122"/>
                <a:ea typeface="Lantinghei SC Demibold" panose="02000000000000000000" charset="-122"/>
                <a:cs typeface="Lantinghei SC Demibold" panose="02000000000000000000" charset="-122"/>
              </a:rPr>
              <a:t>题目群里打卡</a:t>
            </a:r>
            <a:endParaRPr lang="zh-CN" altLang="en-US" sz="4000" b="1">
              <a:latin typeface="Lantinghei SC Demibold" panose="02000000000000000000" charset="-122"/>
              <a:ea typeface="Lantinghei SC Demibold" panose="02000000000000000000" charset="-122"/>
              <a:cs typeface="Lantinghei SC Demibold" panose="02000000000000000000" charset="-122"/>
            </a:endParaRPr>
          </a:p>
        </p:txBody>
      </p:sp>
    </p:spTree>
    <p:custDataLst>
      <p:tags r:id="rId1"/>
    </p:custDataLst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idx="1"/>
          </p:nvPr>
        </p:nvSpPr>
        <p:spPr>
          <a:xfrm>
            <a:off x="4664075" y="168275"/>
            <a:ext cx="2812415" cy="1000760"/>
          </a:xfrm>
        </p:spPr>
        <p:txBody>
          <a:bodyPr>
            <a:normAutofit fontScale="90000" lnSpcReduction="20000"/>
          </a:bodyPr>
          <a:p>
            <a:r>
              <a:rPr lang="zh-CN" sz="3600" b="1">
                <a:solidFill>
                  <a:srgbClr val="FF0000"/>
                </a:solidFill>
                <a:latin typeface="Lantinghei SC Demibold" panose="02000000000000000000" charset="-122"/>
                <a:ea typeface="Lantinghei SC Demibold" panose="02000000000000000000" charset="-122"/>
                <a:cs typeface="Lantinghei SC Demibold" panose="02000000000000000000" charset="-122"/>
              </a:rPr>
              <a:t>综合练习：</a:t>
            </a:r>
            <a:endParaRPr lang="zh-CN" sz="3600" b="1">
              <a:solidFill>
                <a:srgbClr val="FF0000"/>
              </a:solidFill>
              <a:latin typeface="Lantinghei SC Demibold" panose="02000000000000000000" charset="-122"/>
              <a:ea typeface="Lantinghei SC Demibold" panose="02000000000000000000" charset="-122"/>
              <a:cs typeface="Lantinghei SC Demibold" panose="02000000000000000000" charset="-122"/>
            </a:endParaRPr>
          </a:p>
          <a:p>
            <a:r>
              <a:rPr sz="3600" b="1">
                <a:solidFill>
                  <a:srgbClr val="FF0000"/>
                </a:solidFill>
                <a:latin typeface="Lantinghei SC Demibold" panose="02000000000000000000" charset="-122"/>
                <a:ea typeface="Lantinghei SC Demibold" panose="02000000000000000000" charset="-122"/>
                <a:cs typeface="Lantinghei SC Demibold" panose="02000000000000000000" charset="-122"/>
              </a:rPr>
              <a:t>TPO</a:t>
            </a:r>
            <a:r>
              <a:rPr lang="en-US" sz="3600" b="1">
                <a:solidFill>
                  <a:srgbClr val="FF0000"/>
                </a:solidFill>
                <a:latin typeface="Lantinghei SC Demibold" panose="02000000000000000000" charset="-122"/>
                <a:ea typeface="Lantinghei SC Demibold" panose="02000000000000000000" charset="-122"/>
                <a:cs typeface="Lantinghei SC Demibold" panose="02000000000000000000" charset="-122"/>
              </a:rPr>
              <a:t>21</a:t>
            </a:r>
            <a:r>
              <a:rPr sz="3600" b="1">
                <a:solidFill>
                  <a:srgbClr val="FF0000"/>
                </a:solidFill>
                <a:latin typeface="Lantinghei SC Demibold" panose="02000000000000000000" charset="-122"/>
                <a:ea typeface="Lantinghei SC Demibold" panose="02000000000000000000" charset="-122"/>
                <a:cs typeface="Lantinghei SC Demibold" panose="02000000000000000000" charset="-122"/>
              </a:rPr>
              <a:t>-</a:t>
            </a:r>
            <a:r>
              <a:rPr lang="en-US" sz="3600" b="1">
                <a:solidFill>
                  <a:srgbClr val="FF0000"/>
                </a:solidFill>
                <a:latin typeface="Lantinghei SC Demibold" panose="02000000000000000000" charset="-122"/>
                <a:ea typeface="Lantinghei SC Demibold" panose="02000000000000000000" charset="-122"/>
                <a:cs typeface="Lantinghei SC Demibold" panose="02000000000000000000" charset="-122"/>
              </a:rPr>
              <a:t>L1</a:t>
            </a:r>
            <a:endParaRPr sz="3600" b="1">
              <a:solidFill>
                <a:srgbClr val="FF0000"/>
              </a:solidFill>
              <a:latin typeface="Lantinghei SC Demibold" panose="02000000000000000000" charset="-122"/>
              <a:ea typeface="Lantinghei SC Demibold" panose="02000000000000000000" charset="-122"/>
              <a:cs typeface="Lantinghei SC Demibold" panose="02000000000000000000" charset="-122"/>
            </a:endParaRPr>
          </a:p>
          <a:p>
            <a:endParaRPr lang="en-US" sz="3600" b="1">
              <a:latin typeface="Lantinghei SC Demibold" panose="02000000000000000000" charset="-122"/>
              <a:ea typeface="Lantinghei SC Demibold" panose="02000000000000000000" charset="-122"/>
              <a:cs typeface="Lantinghei SC Demibold" panose="02000000000000000000" charset="-122"/>
            </a:endParaRPr>
          </a:p>
        </p:txBody>
      </p:sp>
      <p:pic>
        <p:nvPicPr>
          <p:cNvPr id="2" name="图片 1" descr="BAF4CB3535E901086D049E4830A47ABF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73200" y="1417955"/>
            <a:ext cx="10058400" cy="783463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idx="1"/>
          </p:nvPr>
        </p:nvSpPr>
        <p:spPr>
          <a:xfrm>
            <a:off x="770255" y="82550"/>
            <a:ext cx="2812415" cy="1000760"/>
          </a:xfrm>
        </p:spPr>
        <p:txBody>
          <a:bodyPr>
            <a:normAutofit fontScale="90000" lnSpcReduction="20000"/>
          </a:bodyPr>
          <a:p>
            <a:r>
              <a:rPr lang="zh-CN" sz="3600" b="1">
                <a:solidFill>
                  <a:srgbClr val="FF0000"/>
                </a:solidFill>
                <a:latin typeface="Lantinghei SC Demibold" panose="02000000000000000000" charset="-122"/>
                <a:ea typeface="Lantinghei SC Demibold" panose="02000000000000000000" charset="-122"/>
                <a:cs typeface="Lantinghei SC Demibold" panose="02000000000000000000" charset="-122"/>
              </a:rPr>
              <a:t>综合练习：</a:t>
            </a:r>
            <a:endParaRPr lang="zh-CN" sz="3600" b="1">
              <a:solidFill>
                <a:srgbClr val="FF0000"/>
              </a:solidFill>
              <a:latin typeface="Lantinghei SC Demibold" panose="02000000000000000000" charset="-122"/>
              <a:ea typeface="Lantinghei SC Demibold" panose="02000000000000000000" charset="-122"/>
              <a:cs typeface="Lantinghei SC Demibold" panose="02000000000000000000" charset="-122"/>
            </a:endParaRPr>
          </a:p>
          <a:p>
            <a:r>
              <a:rPr sz="3600" b="1">
                <a:solidFill>
                  <a:srgbClr val="FF0000"/>
                </a:solidFill>
                <a:latin typeface="Lantinghei SC Demibold" panose="02000000000000000000" charset="-122"/>
                <a:ea typeface="Lantinghei SC Demibold" panose="02000000000000000000" charset="-122"/>
                <a:cs typeface="Lantinghei SC Demibold" panose="02000000000000000000" charset="-122"/>
              </a:rPr>
              <a:t>TPO</a:t>
            </a:r>
            <a:r>
              <a:rPr lang="en-US" sz="3600" b="1">
                <a:solidFill>
                  <a:srgbClr val="FF0000"/>
                </a:solidFill>
                <a:latin typeface="Lantinghei SC Demibold" panose="02000000000000000000" charset="-122"/>
                <a:ea typeface="Lantinghei SC Demibold" panose="02000000000000000000" charset="-122"/>
                <a:cs typeface="Lantinghei SC Demibold" panose="02000000000000000000" charset="-122"/>
              </a:rPr>
              <a:t>21</a:t>
            </a:r>
            <a:r>
              <a:rPr sz="3600" b="1">
                <a:solidFill>
                  <a:srgbClr val="FF0000"/>
                </a:solidFill>
                <a:latin typeface="Lantinghei SC Demibold" panose="02000000000000000000" charset="-122"/>
                <a:ea typeface="Lantinghei SC Demibold" panose="02000000000000000000" charset="-122"/>
                <a:cs typeface="Lantinghei SC Demibold" panose="02000000000000000000" charset="-122"/>
              </a:rPr>
              <a:t>-</a:t>
            </a:r>
            <a:r>
              <a:rPr lang="en-US" sz="3600" b="1">
                <a:solidFill>
                  <a:srgbClr val="FF0000"/>
                </a:solidFill>
                <a:latin typeface="Lantinghei SC Demibold" panose="02000000000000000000" charset="-122"/>
                <a:ea typeface="Lantinghei SC Demibold" panose="02000000000000000000" charset="-122"/>
                <a:cs typeface="Lantinghei SC Demibold" panose="02000000000000000000" charset="-122"/>
              </a:rPr>
              <a:t>L1</a:t>
            </a:r>
            <a:endParaRPr sz="3600" b="1">
              <a:solidFill>
                <a:srgbClr val="FF0000"/>
              </a:solidFill>
              <a:latin typeface="Lantinghei SC Demibold" panose="02000000000000000000" charset="-122"/>
              <a:ea typeface="Lantinghei SC Demibold" panose="02000000000000000000" charset="-122"/>
              <a:cs typeface="Lantinghei SC Demibold" panose="02000000000000000000" charset="-122"/>
            </a:endParaRPr>
          </a:p>
          <a:p>
            <a:endParaRPr lang="en-US" sz="3600" b="1">
              <a:latin typeface="Lantinghei SC Demibold" panose="02000000000000000000" charset="-122"/>
              <a:ea typeface="Lantinghei SC Demibold" panose="02000000000000000000" charset="-122"/>
              <a:cs typeface="Lantinghei SC Demibold" panose="02000000000000000000" charset="-122"/>
            </a:endParaRPr>
          </a:p>
        </p:txBody>
      </p:sp>
      <p:pic>
        <p:nvPicPr>
          <p:cNvPr id="3" name="图片 2" descr="9CAAED7C498D558A335652E6BE07333B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69285" y="145415"/>
            <a:ext cx="9022715" cy="963993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4912678" y="3516058"/>
            <a:ext cx="3301365" cy="22148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kumimoji="1" lang="en-US" altLang="zh-CN" sz="13800" dirty="0">
                <a:solidFill>
                  <a:srgbClr val="FF0000"/>
                </a:solidFill>
                <a:latin typeface="Helvetica" charset="0"/>
                <a:cs typeface="Helvetica" charset="0"/>
              </a:rPr>
              <a:t>E</a:t>
            </a:r>
            <a:r>
              <a:rPr kumimoji="1" lang="en-US" altLang="zh-CN" sz="13800" dirty="0" smtClean="0">
                <a:solidFill>
                  <a:srgbClr val="FF0000"/>
                </a:solidFill>
                <a:latin typeface="Helvetica" charset="0"/>
                <a:cs typeface="Helvetica" charset="0"/>
              </a:rPr>
              <a:t>nd</a:t>
            </a:r>
            <a:endParaRPr kumimoji="1" lang="en-US" altLang="zh-CN" sz="13800" dirty="0" smtClean="0">
              <a:solidFill>
                <a:srgbClr val="FF0000"/>
              </a:solidFill>
              <a:latin typeface="Helvetica" charset="0"/>
              <a:cs typeface="Helvetica" charset="0"/>
            </a:endParaRP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389255" y="7303"/>
            <a:ext cx="12226290" cy="96939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indent="325755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1pPr>
            <a:lvl2pPr marL="742950" indent="-285750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2pPr>
            <a:lvl3pPr marL="1143000" indent="-228600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3pPr>
            <a:lvl4pPr marL="1600200" indent="-228600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4pPr>
            <a:lvl5pPr marL="2057400" indent="-228600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9pPr>
          </a:lstStyle>
          <a:p>
            <a:pPr indent="0" algn="l" eaLnBrk="1" hangingPunct="1"/>
            <a:r>
              <a:rPr lang="en-US" altLang="zh-CN" sz="4800" b="1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business </a:t>
            </a:r>
            <a:r>
              <a:rPr lang="zh-CN" altLang="en-US" sz="4800" b="1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场景词汇</a:t>
            </a:r>
            <a:endParaRPr lang="zh-CN" altLang="en-US" sz="3200" b="1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endParaRPr lang="zh-CN" altLang="en-US" sz="3200" b="1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  <a:sym typeface="+mn-ea"/>
            </a:endParaRPr>
          </a:p>
          <a:p>
            <a:pPr indent="0" algn="l" eaLnBrk="1" hangingPunct="1"/>
            <a:r>
              <a:rPr lang="zh-CN" altLang="en-US" sz="32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  <a:sym typeface="+mn-ea"/>
              </a:rPr>
              <a:t>advertisement [,ædvɚ'taɪzmənt] n.广告 </a:t>
            </a:r>
            <a:endParaRPr lang="zh-CN" altLang="en-US" sz="32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  <a:sym typeface="+mn-ea"/>
            </a:endParaRPr>
          </a:p>
          <a:p>
            <a:pPr indent="0" algn="l" eaLnBrk="1" hangingPunct="1"/>
            <a:r>
              <a:rPr lang="zh-CN" altLang="en-US" sz="32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  <a:sym typeface="+mn-ea"/>
              </a:rPr>
              <a:t>advertising ['ædvɚ'taɪzɪŋ] adj.广告的 </a:t>
            </a:r>
            <a:endParaRPr lang="zh-CN" altLang="en-US" sz="32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  <a:sym typeface="+mn-ea"/>
            </a:endParaRPr>
          </a:p>
          <a:p>
            <a:pPr indent="0" algn="l" eaLnBrk="1" hangingPunct="1"/>
            <a:r>
              <a:rPr lang="zh-CN" altLang="en-US" sz="32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  <a:sym typeface="+mn-ea"/>
              </a:rPr>
              <a:t>appeal [əˈpi:l] v.上诉；呼吁；n.呼吁；吸引力，感染力； </a:t>
            </a:r>
            <a:endParaRPr lang="zh-CN" altLang="en-US" sz="32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  <a:sym typeface="+mn-ea"/>
            </a:endParaRPr>
          </a:p>
          <a:p>
            <a:pPr indent="0" algn="l" eaLnBrk="1" hangingPunct="1"/>
            <a:r>
              <a:rPr lang="zh-CN" altLang="en-US" sz="32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  <a:sym typeface="+mn-ea"/>
              </a:rPr>
              <a:t>billboard ['bɪlbɔrd] n.广告牌 </a:t>
            </a:r>
            <a:endParaRPr lang="zh-CN" altLang="en-US" sz="32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  <a:sym typeface="+mn-ea"/>
            </a:endParaRPr>
          </a:p>
          <a:p>
            <a:pPr indent="0" algn="l" eaLnBrk="1" hangingPunct="1"/>
            <a:r>
              <a:rPr lang="zh-CN" altLang="en-US" sz="32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  <a:sym typeface="+mn-ea"/>
              </a:rPr>
              <a:t>collaborate [kəˈlæbəret] v.合作，协作 </a:t>
            </a:r>
            <a:endParaRPr lang="zh-CN" altLang="en-US" sz="32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  <a:sym typeface="+mn-ea"/>
            </a:endParaRPr>
          </a:p>
          <a:p>
            <a:pPr indent="0" algn="l" eaLnBrk="1" hangingPunct="1"/>
            <a:r>
              <a:rPr lang="zh-CN" altLang="en-US" sz="32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  <a:sym typeface="+mn-ea"/>
              </a:rPr>
              <a:t>boom and bust [bum ənd bʌst] 经济繁荣与萧条的交替循环 </a:t>
            </a:r>
            <a:endParaRPr lang="zh-CN" altLang="en-US" sz="32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  <a:sym typeface="+mn-ea"/>
            </a:endParaRPr>
          </a:p>
          <a:p>
            <a:pPr indent="0" algn="l" eaLnBrk="1" hangingPunct="1"/>
            <a:r>
              <a:rPr lang="zh-CN" altLang="en-US" sz="32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  <a:sym typeface="+mn-ea"/>
              </a:rPr>
              <a:t>accounting [ə'kaʊntɪŋ] n.会计；会计学；会计制度 </a:t>
            </a:r>
            <a:endParaRPr lang="zh-CN" altLang="en-US" sz="32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  <a:sym typeface="+mn-ea"/>
            </a:endParaRPr>
          </a:p>
          <a:p>
            <a:pPr indent="0" algn="l" eaLnBrk="1" hangingPunct="1"/>
            <a:r>
              <a:rPr lang="zh-CN" altLang="en-US" sz="32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  <a:sym typeface="+mn-ea"/>
              </a:rPr>
              <a:t>bill [bɪl] n.账单 </a:t>
            </a:r>
            <a:endParaRPr lang="zh-CN" altLang="en-US" sz="32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  <a:sym typeface="+mn-ea"/>
            </a:endParaRPr>
          </a:p>
          <a:p>
            <a:pPr indent="0" algn="l" eaLnBrk="1" hangingPunct="1"/>
            <a:r>
              <a:rPr lang="zh-CN" altLang="en-US" sz="32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  <a:sym typeface="+mn-ea"/>
              </a:rPr>
              <a:t>financial [faɪ'nænʃl] adj.金融的；财政的，财务的 </a:t>
            </a:r>
            <a:endParaRPr lang="zh-CN" altLang="en-US" sz="32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  <a:sym typeface="+mn-ea"/>
            </a:endParaRPr>
          </a:p>
          <a:p>
            <a:pPr indent="0" algn="l" eaLnBrk="1" hangingPunct="1"/>
            <a:r>
              <a:rPr lang="zh-CN" altLang="en-US" sz="32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  <a:sym typeface="+mn-ea"/>
              </a:rPr>
              <a:t>budget ['bʌdʒɪt] n.预算 </a:t>
            </a:r>
            <a:endParaRPr lang="zh-CN" altLang="en-US" sz="32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  <a:sym typeface="+mn-ea"/>
            </a:endParaRPr>
          </a:p>
          <a:p>
            <a:pPr indent="0" algn="l" eaLnBrk="1" hangingPunct="1"/>
            <a:r>
              <a:rPr lang="zh-CN" altLang="en-US" sz="32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  <a:sym typeface="+mn-ea"/>
              </a:rPr>
              <a:t>constrain [kənˈstren] vt.限制；约束 </a:t>
            </a:r>
            <a:endParaRPr lang="zh-CN" altLang="en-US" sz="32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  <a:sym typeface="+mn-ea"/>
            </a:endParaRPr>
          </a:p>
          <a:p>
            <a:pPr indent="0" algn="l" eaLnBrk="1" hangingPunct="1"/>
            <a:r>
              <a:rPr lang="zh-CN" altLang="en-US" sz="32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  <a:sym typeface="+mn-ea"/>
              </a:rPr>
              <a:t>intensify [ɪnˈtɛnsəˌfaɪ] vt.&amp; vi.（使）增强，（使）加剧 </a:t>
            </a:r>
            <a:endParaRPr lang="zh-CN" altLang="en-US" sz="32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  <a:sym typeface="+mn-ea"/>
            </a:endParaRPr>
          </a:p>
          <a:p>
            <a:pPr indent="0" algn="l" eaLnBrk="1" hangingPunct="1"/>
            <a:r>
              <a:rPr lang="zh-CN" altLang="en-US" sz="32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  <a:sym typeface="+mn-ea"/>
              </a:rPr>
              <a:t>merchant ['mɝtʃənt] n.商人 </a:t>
            </a:r>
            <a:endParaRPr lang="zh-CN" altLang="en-US" sz="32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  <a:sym typeface="+mn-ea"/>
            </a:endParaRPr>
          </a:p>
          <a:p>
            <a:pPr indent="0" algn="l" eaLnBrk="1" hangingPunct="1"/>
            <a:r>
              <a:rPr lang="zh-CN" altLang="en-US" sz="32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  <a:sym typeface="+mn-ea"/>
              </a:rPr>
              <a:t>mortgage [ˈmɔrɡɪdʒ] vt.抵押</a:t>
            </a:r>
            <a:endParaRPr lang="zh-CN" altLang="en-US" sz="32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  <a:sym typeface="+mn-ea"/>
            </a:endParaRPr>
          </a:p>
          <a:p>
            <a:pPr indent="0" algn="l" eaLnBrk="1" hangingPunct="1"/>
            <a:r>
              <a:rPr lang="zh-CN" altLang="en-US" sz="32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  <a:sym typeface="+mn-ea"/>
              </a:rPr>
              <a:t>organize [ˈɔ:gənaɪz] v.组织；安排 </a:t>
            </a:r>
            <a:endParaRPr lang="zh-CN" altLang="en-US" sz="32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  <a:sym typeface="+mn-ea"/>
            </a:endParaRPr>
          </a:p>
          <a:p>
            <a:pPr indent="0" algn="l" eaLnBrk="1" hangingPunct="1"/>
            <a:r>
              <a:rPr lang="zh-CN" altLang="en-US" sz="32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  <a:sym typeface="+mn-ea"/>
              </a:rPr>
              <a:t>promissory note ['prɑmə,sori] - 期票，本票 </a:t>
            </a:r>
            <a:endParaRPr lang="zh-CN" altLang="en-US" sz="32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  <a:sym typeface="+mn-ea"/>
            </a:endParaRPr>
          </a:p>
          <a:p>
            <a:pPr indent="0" algn="l" eaLnBrk="1" hangingPunct="1"/>
            <a:r>
              <a:rPr lang="zh-CN" altLang="en-US" sz="32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  <a:sym typeface="+mn-ea"/>
              </a:rPr>
              <a:t>rates [rets] n.价格，等级 </a:t>
            </a:r>
            <a:endParaRPr lang="zh-CN" altLang="en-US" sz="32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  <a:sym typeface="+mn-ea"/>
            </a:endParaRP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389255" y="7303"/>
            <a:ext cx="12226290" cy="96939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indent="325755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1pPr>
            <a:lvl2pPr marL="742950" indent="-285750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2pPr>
            <a:lvl3pPr marL="1143000" indent="-228600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3pPr>
            <a:lvl4pPr marL="1600200" indent="-228600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4pPr>
            <a:lvl5pPr marL="2057400" indent="-228600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9pPr>
          </a:lstStyle>
          <a:p>
            <a:pPr indent="0" algn="l" eaLnBrk="1" hangingPunct="1"/>
            <a:r>
              <a:rPr lang="en-US" altLang="zh-CN" sz="4800" b="1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business </a:t>
            </a:r>
            <a:r>
              <a:rPr lang="zh-CN" altLang="en-US" sz="4800" b="1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场景词汇</a:t>
            </a:r>
            <a:endParaRPr lang="zh-CN" altLang="en-US" sz="32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endParaRPr lang="zh-CN" altLang="en-US" sz="32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  <a:sym typeface="+mn-ea"/>
            </a:endParaRPr>
          </a:p>
          <a:p>
            <a:pPr indent="0" algn="l" eaLnBrk="1" hangingPunct="1"/>
            <a:r>
              <a:rPr lang="zh-CN" altLang="en-US" sz="32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  <a:sym typeface="+mn-ea"/>
              </a:rPr>
              <a:t>risky [ˈrɪski] adj.冒险的，危险的</a:t>
            </a:r>
            <a:endParaRPr lang="zh-CN" altLang="en-US" sz="32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  <a:sym typeface="+mn-ea"/>
            </a:endParaRPr>
          </a:p>
          <a:p>
            <a:pPr indent="0" algn="l" eaLnBrk="1" hangingPunct="1"/>
            <a:r>
              <a:rPr lang="zh-CN" altLang="en-US" sz="32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  <a:sym typeface="+mn-ea"/>
              </a:rPr>
              <a:t>seize [si:z] v.抓住 </a:t>
            </a:r>
            <a:endParaRPr lang="zh-CN" altLang="en-US" sz="32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  <a:sym typeface="+mn-ea"/>
            </a:endParaRPr>
          </a:p>
          <a:p>
            <a:pPr indent="0" algn="l" eaLnBrk="1" hangingPunct="1"/>
            <a:r>
              <a:rPr lang="zh-CN" altLang="en-US" sz="32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  <a:sym typeface="+mn-ea"/>
              </a:rPr>
              <a:t>auction ['ɔ:kʃən] n.拍卖 </a:t>
            </a:r>
            <a:endParaRPr lang="zh-CN" altLang="en-US" sz="32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  <a:sym typeface="+mn-ea"/>
            </a:endParaRPr>
          </a:p>
          <a:p>
            <a:pPr indent="0" algn="l" eaLnBrk="1" hangingPunct="1"/>
            <a:r>
              <a:rPr lang="zh-CN" altLang="en-US" sz="32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  <a:sym typeface="+mn-ea"/>
              </a:rPr>
              <a:t>bid [bɪd] vt.投标；出价 </a:t>
            </a:r>
            <a:endParaRPr lang="zh-CN" altLang="en-US" sz="32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  <a:sym typeface="+mn-ea"/>
            </a:endParaRPr>
          </a:p>
          <a:p>
            <a:pPr indent="0" algn="l" eaLnBrk="1" hangingPunct="1"/>
            <a:r>
              <a:rPr lang="zh-CN" altLang="en-US" sz="32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  <a:sym typeface="+mn-ea"/>
              </a:rPr>
              <a:t>privatize ['praivə,taiz] vt.使私有化</a:t>
            </a:r>
            <a:endParaRPr lang="zh-CN" altLang="en-US" sz="32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  <a:sym typeface="+mn-ea"/>
            </a:endParaRPr>
          </a:p>
          <a:p>
            <a:pPr indent="0" algn="l" eaLnBrk="1" hangingPunct="1"/>
            <a:r>
              <a:rPr lang="zh-CN" altLang="en-US" sz="32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  <a:sym typeface="+mn-ea"/>
              </a:rPr>
              <a:t>retail ['ritel] vt.零售 </a:t>
            </a:r>
            <a:endParaRPr lang="zh-CN" altLang="en-US" sz="32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  <a:sym typeface="+mn-ea"/>
            </a:endParaRPr>
          </a:p>
          <a:p>
            <a:pPr indent="0" algn="l" eaLnBrk="1" hangingPunct="1"/>
            <a:r>
              <a:rPr lang="zh-CN" altLang="en-US" sz="32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  <a:sym typeface="+mn-ea"/>
              </a:rPr>
              <a:t>wholesale ['holsel] n./v.批发 </a:t>
            </a:r>
            <a:endParaRPr lang="zh-CN" altLang="en-US" sz="32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  <a:sym typeface="+mn-ea"/>
            </a:endParaRPr>
          </a:p>
          <a:p>
            <a:pPr indent="0" algn="l" eaLnBrk="1" hangingPunct="1"/>
            <a:r>
              <a:rPr lang="zh-CN" altLang="en-US" sz="32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  <a:sym typeface="+mn-ea"/>
              </a:rPr>
              <a:t>lease [lis] n.租约；租期；租赁物；租赁权；vi.出租 </a:t>
            </a:r>
            <a:endParaRPr lang="zh-CN" altLang="en-US" sz="32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  <a:sym typeface="+mn-ea"/>
            </a:endParaRPr>
          </a:p>
          <a:p>
            <a:pPr indent="0" algn="l" eaLnBrk="1" hangingPunct="1"/>
            <a:r>
              <a:rPr lang="zh-CN" altLang="en-US" sz="32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  <a:sym typeface="+mn-ea"/>
              </a:rPr>
              <a:t>beneficiary [,beni'fiʃəri] n.受益人 </a:t>
            </a:r>
            <a:endParaRPr lang="zh-CN" altLang="en-US" sz="32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  <a:sym typeface="+mn-ea"/>
            </a:endParaRPr>
          </a:p>
          <a:p>
            <a:pPr indent="0" algn="l" eaLnBrk="1" hangingPunct="1"/>
            <a:r>
              <a:rPr lang="zh-CN" altLang="en-US" sz="32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  <a:sym typeface="+mn-ea"/>
              </a:rPr>
              <a:t>per capita [pɚ] ['kæpɪtə] 人均 </a:t>
            </a:r>
            <a:endParaRPr lang="zh-CN" altLang="en-US" sz="32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  <a:sym typeface="+mn-ea"/>
            </a:endParaRPr>
          </a:p>
          <a:p>
            <a:pPr indent="0" algn="l" eaLnBrk="1" hangingPunct="1"/>
            <a:r>
              <a:rPr lang="zh-CN" altLang="en-US" sz="32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  <a:sym typeface="+mn-ea"/>
              </a:rPr>
              <a:t>profit ['prɑfɪt] n.利润 </a:t>
            </a:r>
            <a:endParaRPr lang="zh-CN" altLang="en-US" sz="32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  <a:sym typeface="+mn-ea"/>
            </a:endParaRPr>
          </a:p>
          <a:p>
            <a:pPr indent="0" algn="l" eaLnBrk="1" hangingPunct="1"/>
            <a:r>
              <a:rPr lang="zh-CN" altLang="en-US" sz="32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  <a:sym typeface="+mn-ea"/>
              </a:rPr>
              <a:t>interest ['ɪntrəst] n.利息 </a:t>
            </a:r>
            <a:endParaRPr lang="zh-CN" altLang="en-US" sz="32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  <a:sym typeface="+mn-ea"/>
            </a:endParaRPr>
          </a:p>
          <a:p>
            <a:pPr indent="0" algn="l" eaLnBrk="1" hangingPunct="1"/>
            <a:r>
              <a:rPr lang="zh-CN" altLang="en-US" sz="32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  <a:sym typeface="+mn-ea"/>
              </a:rPr>
              <a:t>commodity [kə'mɑdəti] n.商品，货物 </a:t>
            </a:r>
            <a:endParaRPr lang="zh-CN" altLang="en-US" sz="32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  <a:sym typeface="+mn-ea"/>
            </a:endParaRPr>
          </a:p>
          <a:p>
            <a:pPr indent="0" algn="l" eaLnBrk="1" hangingPunct="1"/>
            <a:r>
              <a:rPr lang="zh-CN" altLang="en-US" sz="32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  <a:sym typeface="+mn-ea"/>
              </a:rPr>
              <a:t>foundation [faʊn'deʃən] n.基金会 </a:t>
            </a:r>
            <a:endParaRPr lang="zh-CN" altLang="en-US" sz="32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  <a:sym typeface="+mn-ea"/>
            </a:endParaRPr>
          </a:p>
          <a:p>
            <a:pPr indent="0" algn="l" eaLnBrk="1" hangingPunct="1"/>
            <a:r>
              <a:rPr lang="zh-CN" altLang="en-US" sz="32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  <a:sym typeface="+mn-ea"/>
              </a:rPr>
              <a:t>integration ['ɪntə'greʃən] n.集中，集成；整合，一体化 </a:t>
            </a:r>
            <a:endParaRPr lang="zh-CN" altLang="en-US" sz="32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  <a:sym typeface="+mn-ea"/>
            </a:endParaRPr>
          </a:p>
          <a:p>
            <a:pPr indent="0" algn="l" eaLnBrk="1" hangingPunct="1"/>
            <a:r>
              <a:rPr lang="zh-CN" altLang="en-US" sz="32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  <a:sym typeface="+mn-ea"/>
              </a:rPr>
              <a:t>affluence ['æflʊəns] n.富裕 </a:t>
            </a:r>
            <a:endParaRPr lang="zh-CN" altLang="en-US" sz="32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  <a:sym typeface="+mn-ea"/>
            </a:endParaRPr>
          </a:p>
          <a:p>
            <a:pPr indent="0" algn="l" eaLnBrk="1" hangingPunct="1"/>
            <a:r>
              <a:rPr lang="zh-CN" altLang="en-US" sz="32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  <a:sym typeface="+mn-ea"/>
              </a:rPr>
              <a:t>face value [fes] ['vælju] n.面值</a:t>
            </a:r>
            <a:endParaRPr lang="zh-CN" altLang="en-US" sz="32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  <a:sym typeface="+mn-ea"/>
            </a:endParaRP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53720" y="245428"/>
            <a:ext cx="12096750" cy="9263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indent="325755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1pPr>
            <a:lvl2pPr marL="742950" indent="-285750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2pPr>
            <a:lvl3pPr marL="1143000" indent="-228600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3pPr>
            <a:lvl4pPr marL="1600200" indent="-228600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4pPr>
            <a:lvl5pPr marL="2057400" indent="-228600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9pPr>
          </a:lstStyle>
          <a:p>
            <a:pPr indent="0" algn="l" eaLnBrk="1" hangingPunct="1"/>
            <a:r>
              <a:rPr lang="en-US" altLang="zh-CN" sz="4800" b="1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business 精讲精练：</a:t>
            </a:r>
            <a:endParaRPr lang="en-US" altLang="zh-CN" sz="4800" b="1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4400" b="1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TPO6 -lecture1 boom and bust(tulip mania) </a:t>
            </a:r>
            <a:endParaRPr lang="en-US" altLang="zh-CN" sz="4400" b="1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36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dot-com crash</a:t>
            </a:r>
            <a:endParaRPr lang="en-US" altLang="zh-CN" sz="36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36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hysterical</a:t>
            </a:r>
            <a:endParaRPr lang="en-US" altLang="zh-CN" sz="36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36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irrational</a:t>
            </a:r>
            <a:endParaRPr lang="en-US" altLang="zh-CN" sz="36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36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hail from</a:t>
            </a:r>
            <a:endParaRPr lang="en-US" altLang="zh-CN" sz="36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36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mountainous region</a:t>
            </a:r>
            <a:endParaRPr lang="en-US" altLang="zh-CN" sz="36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36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Turkish nomad</a:t>
            </a:r>
            <a:endParaRPr lang="en-US" altLang="zh-CN" sz="36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36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merchant and diplomat</a:t>
            </a:r>
            <a:endParaRPr lang="en-US" altLang="zh-CN" sz="36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36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  <a:sym typeface="+mn-ea"/>
              </a:rPr>
              <a:t>thrilling new commodity </a:t>
            </a:r>
            <a:r>
              <a:rPr lang="zh-CN" altLang="en-US" sz="36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  <a:sym typeface="+mn-ea"/>
              </a:rPr>
              <a:t>兴奋的、紧张的</a:t>
            </a:r>
            <a:endParaRPr lang="en-US" altLang="zh-CN" sz="36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36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novelty  (unheard of)</a:t>
            </a:r>
            <a:endParaRPr lang="zh-CN" altLang="en-US" sz="36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  <a:sym typeface="+mn-ea"/>
            </a:endParaRPr>
          </a:p>
          <a:p>
            <a:pPr indent="0" algn="l" eaLnBrk="1" hangingPunct="1"/>
            <a:r>
              <a:rPr lang="en-US" altLang="zh-CN" sz="36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enormous</a:t>
            </a:r>
            <a:endParaRPr lang="en-US" altLang="zh-CN" sz="36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36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exotic</a:t>
            </a:r>
            <a:endParaRPr lang="en-US" altLang="zh-CN" sz="36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36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disposable income</a:t>
            </a:r>
            <a:endParaRPr lang="zh-CN" altLang="en-US" sz="36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36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speculation</a:t>
            </a:r>
            <a:endParaRPr lang="en-US" altLang="zh-CN" sz="36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36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panic  </a:t>
            </a:r>
            <a:r>
              <a:rPr lang="zh-CN" altLang="en-US" sz="36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恐慌</a:t>
            </a:r>
            <a:endParaRPr lang="zh-CN" altLang="en-US" sz="36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73950" y="2146300"/>
            <a:ext cx="5368290" cy="334518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6480" y="6267450"/>
            <a:ext cx="5523230" cy="324167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389255" y="297498"/>
            <a:ext cx="2966720" cy="3261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indent="325755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1pPr>
            <a:lvl2pPr marL="742950" indent="-285750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2pPr>
            <a:lvl3pPr marL="1143000" indent="-228600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3pPr>
            <a:lvl4pPr marL="1600200" indent="-228600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4pPr>
            <a:lvl5pPr marL="2057400" indent="-228600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9pPr>
          </a:lstStyle>
          <a:p>
            <a:pPr indent="0" algn="l" eaLnBrk="1" hangingPunct="1"/>
            <a:r>
              <a:rPr lang="en-US" altLang="zh-CN" sz="5400" b="1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TPO6</a:t>
            </a:r>
            <a:endParaRPr lang="en-US" altLang="zh-CN" sz="5400" b="1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5400" b="1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lecture1</a:t>
            </a:r>
            <a:endParaRPr lang="en-US" altLang="zh-CN" sz="5400" b="1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zh-CN" altLang="en-US" sz="4400" b="1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笔记</a:t>
            </a:r>
            <a:endParaRPr lang="en-US" altLang="zh-CN" sz="5400" b="1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endParaRPr lang="en-US" altLang="zh-CN" sz="5400" b="1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</p:txBody>
      </p:sp>
      <p:pic>
        <p:nvPicPr>
          <p:cNvPr id="2" name="图片 1" descr="B727B0A45B19824B30BB77AA899D232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88640" y="297815"/>
            <a:ext cx="7916545" cy="944054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9695" y="312420"/>
            <a:ext cx="12805410" cy="7693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indent="325755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1pPr>
            <a:lvl2pPr marL="742950" indent="-285750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2pPr>
            <a:lvl3pPr marL="1143000" indent="-228600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3pPr>
            <a:lvl4pPr marL="1600200" indent="-228600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4pPr>
            <a:lvl5pPr marL="2057400" indent="-228600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9pPr>
          </a:lstStyle>
          <a:p>
            <a:pPr indent="0" algn="l" eaLnBrk="1" hangingPunct="1"/>
            <a:r>
              <a:rPr lang="en-US" altLang="zh-CN" sz="5400" b="1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TPO6-lecture1</a:t>
            </a:r>
            <a:endParaRPr lang="en-US" altLang="zh-CN" sz="5400" b="1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40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1. what is the main purpose of the talk</a:t>
            </a:r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40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A. to show what happens after an economy has experienced a boom-and-bust cycle</a:t>
            </a:r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40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B. to illustrate the conditions needed to produce a boom-and-bust cycle</a:t>
            </a:r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40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C. to demonstrate how boom-and-bust cycles have changed over time</a:t>
            </a:r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40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D. to explain why the boom-and-bust cycle is not a frequent historical occurrence</a:t>
            </a:r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</p:txBody>
      </p:sp>
    </p:spTree>
  </p:cSld>
  <p:clrMapOvr>
    <a:masterClrMapping/>
  </p:clrMapOvr>
  <p:transition spd="med"/>
</p:sld>
</file>

<file path=ppt/tags/tag1.xml><?xml version="1.0" encoding="utf-8"?>
<p:tagLst xmlns:p="http://schemas.openxmlformats.org/presentationml/2006/main">
  <p:tag name="KSO_WM_SLIDE_MODEL_TYPE" val="cover"/>
</p:tagLst>
</file>

<file path=ppt/tags/tag10.xml><?xml version="1.0" encoding="utf-8"?>
<p:tagLst xmlns:p="http://schemas.openxmlformats.org/presentationml/2006/main">
  <p:tag name="KSO_WM_SLIDE_MODEL_TYPE" val="numdgm"/>
</p:tagLst>
</file>

<file path=ppt/tags/tag2.xml><?xml version="1.0" encoding="utf-8"?>
<p:tagLst xmlns:p="http://schemas.openxmlformats.org/presentationml/2006/main">
  <p:tag name="KSO_WM_UNIT_COLOR_SCHEME_SHAPE_ID" val="8"/>
  <p:tag name="KSO_WM_UNIT_COLOR_SCHEME_PARENT_PAGE" val="0_1"/>
  <p:tag name="KSO_WM_UNIT_DECOLORIZATION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194605_1*i*1"/>
  <p:tag name="KSO_WM_TEMPLATE_CATEGORY" val="diagram"/>
  <p:tag name="KSO_WM_TEMPLATE_INDEX" val="20194605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COLOR_SCHEME_SHAPE_ID" val="9"/>
  <p:tag name="KSO_WM_UNIT_COLOR_SCHEME_PARENT_PAGE" val="0_1"/>
  <p:tag name="KSO_WM_UNIT_DECOLORIZATION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diagram20194605_1*i*2"/>
  <p:tag name="KSO_WM_TEMPLATE_CATEGORY" val="diagram"/>
  <p:tag name="KSO_WM_TEMPLATE_INDEX" val="20194605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COLOR_SCHEME_SHAPE_ID" val="10"/>
  <p:tag name="KSO_WM_UNIT_COLOR_SCHEME_PARENT_PAGE" val="0_1"/>
  <p:tag name="KSO_WM_UNIT_DECOLORIZATION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diagram20194605_1*i*3"/>
  <p:tag name="KSO_WM_TEMPLATE_CATEGORY" val="diagram"/>
  <p:tag name="KSO_WM_TEMPLATE_INDEX" val="20194605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COLOR_SCHEME_SHAPE_ID" val="11"/>
  <p:tag name="KSO_WM_UNIT_COLOR_SCHEME_PARENT_PAGE" val="0_1"/>
  <p:tag name="KSO_WM_UNIT_FOIL_COLOR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diagram20194605_1*i*4"/>
  <p:tag name="KSO_WM_TEMPLATE_CATEGORY" val="diagram"/>
  <p:tag name="KSO_WM_TEMPLATE_INDEX" val="20194605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TEXT_PART_ID_V2" val="d-1-2"/>
  <p:tag name="KSO_WM_UNIT_COLOR_SCHEME_SHAPE_ID" val="2"/>
  <p:tag name="KSO_WM_UNIT_COLOR_SCHEME_PARENT_PAGE" val="0_1"/>
  <p:tag name="KSO_WM_UNIT_PRESET_TEXT" val="添加小标题：&#13;点击此处加正文您思想&#13;添加小标题：&#13;言简意赅阐述观点&#13;添加小标题：&#13;恰如其分表达您的观点"/>
  <p:tag name="KSO_WM_UNIT_NOCLEAR" val="1"/>
  <p:tag name="KSO_WM_UNIT_VALUE" val="104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194605_1*f*1"/>
  <p:tag name="KSO_WM_TEMPLATE_CATEGORY" val="diagram"/>
  <p:tag name="KSO_WM_TEMPLATE_INDEX" val="20194605"/>
  <p:tag name="KSO_WM_UNIT_LAYERLEVEL" val="1"/>
  <p:tag name="KSO_WM_TAG_VERSION" val="1.0"/>
  <p:tag name="KSO_WM_BEAUTIFY_FLAG" val="#wm#"/>
  <p:tag name="KSO_WM_UNIT_SUBTYPE" val="a"/>
</p:tagLst>
</file>

<file path=ppt/tags/tag7.xml><?xml version="1.0" encoding="utf-8"?>
<p:tagLst xmlns:p="http://schemas.openxmlformats.org/presentationml/2006/main">
  <p:tag name="KSO_WM_SLIDE_COLORSCHEME_VERSION" val="3.2"/>
  <p:tag name="KSO_WM_SLIDE_ID" val="diagram20194605_1"/>
  <p:tag name="KSO_WM_TEMPLATE_SUBCATEGORY" val="0"/>
  <p:tag name="KSO_WM_TEMPLATE_MASTER_TYPE" val="0"/>
  <p:tag name="KSO_WM_TEMPLATE_COLOR_TYPE" val="1"/>
  <p:tag name="KSO_WM_SLIDE_TYPE" val="text"/>
  <p:tag name="KSO_WM_SLIDE_SUBTYPE" val="pureTxt"/>
  <p:tag name="KSO_WM_SLIDE_ITEM_CNT" val="0"/>
  <p:tag name="KSO_WM_SLIDE_INDEX" val="1"/>
  <p:tag name="KSO_WM_SLIDE_SIZE" val="959*540"/>
  <p:tag name="KSO_WM_SLIDE_POSITION" val="0*0"/>
  <p:tag name="KSO_WM_TAG_VERSION" val="1.0"/>
  <p:tag name="KSO_WM_BEAUTIFY_FLAG" val="#wm#"/>
  <p:tag name="KSO_WM_TEMPLATE_CATEGORY" val="diagram"/>
  <p:tag name="KSO_WM_TEMPLATE_INDEX" val="20194605"/>
  <p:tag name="KSO_WM_SLIDE_LAYOUT" val="a_f"/>
  <p:tag name="KSO_WM_SLIDE_LAYOUT_CNT" val="1_1"/>
</p:tagLst>
</file>

<file path=ppt/tags/tag8.xml><?xml version="1.0" encoding="utf-8"?>
<p:tagLst xmlns:p="http://schemas.openxmlformats.org/presentationml/2006/main">
  <p:tag name="KSO_WM_SLIDE_MODEL_TYPE" val="numdgm"/>
</p:tagLst>
</file>

<file path=ppt/tags/tag9.xml><?xml version="1.0" encoding="utf-8"?>
<p:tagLst xmlns:p="http://schemas.openxmlformats.org/presentationml/2006/main">
  <p:tag name="KSO_WM_SLIDE_MODEL_TYPE" val="numdgm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11601</Words>
  <Application>WPS 文字</Application>
  <PresentationFormat>自定义</PresentationFormat>
  <Paragraphs>401</Paragraphs>
  <Slides>44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44</vt:i4>
      </vt:variant>
    </vt:vector>
  </HeadingPairs>
  <TitlesOfParts>
    <vt:vector size="64" baseType="lpstr">
      <vt:lpstr>Arial</vt:lpstr>
      <vt:lpstr>方正书宋_GBK</vt:lpstr>
      <vt:lpstr>Wingdings</vt:lpstr>
      <vt:lpstr>Helvetica Light</vt:lpstr>
      <vt:lpstr>Lantinghei SC Demibold</vt:lpstr>
      <vt:lpstr>Lantinghei SC Extralight</vt:lpstr>
      <vt:lpstr>Helvetica Neue</vt:lpstr>
      <vt:lpstr>微软雅黑</vt:lpstr>
      <vt:lpstr>汉仪旗黑</vt:lpstr>
      <vt:lpstr>WPS-Bullets</vt:lpstr>
      <vt:lpstr>苹方-简</vt:lpstr>
      <vt:lpstr>Helvetica Bold</vt:lpstr>
      <vt:lpstr>Helvetica</vt:lpstr>
      <vt:lpstr>宋体</vt:lpstr>
      <vt:lpstr>Arial Unicode MS</vt:lpstr>
      <vt:lpstr>汉仪书宋二KW</vt:lpstr>
      <vt:lpstr>Wingdings</vt:lpstr>
      <vt:lpstr>宋体-简</vt:lpstr>
      <vt:lpstr>Apple Color Emoji</vt:lpstr>
      <vt:lpstr>White</vt:lpstr>
      <vt:lpstr>托福听力9</vt:lpstr>
      <vt:lpstr>第八节课回顾：  十大考点——过程+结论； botany+环境科学词汇串讲及菁讲精练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liuzijing</cp:lastModifiedBy>
  <cp:revision>96</cp:revision>
  <dcterms:created xsi:type="dcterms:W3CDTF">2021-06-18T04:10:18Z</dcterms:created>
  <dcterms:modified xsi:type="dcterms:W3CDTF">2021-06-18T04:10:18Z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2052-3.6.2.5883</vt:lpwstr>
  </property>
</Properties>
</file>